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4" r:id="rId4"/>
    <p:sldId id="258" r:id="rId5"/>
    <p:sldId id="265" r:id="rId6"/>
    <p:sldId id="259" r:id="rId7"/>
    <p:sldId id="260" r:id="rId8"/>
    <p:sldId id="266" r:id="rId9"/>
    <p:sldId id="261" r:id="rId10"/>
    <p:sldId id="267" r:id="rId11"/>
    <p:sldId id="262" r:id="rId12"/>
    <p:sldId id="263" r:id="rId13"/>
  </p:sldIdLst>
  <p:sldSz cx="7772400" cy="10058400"/>
  <p:notesSz cx="7772400" cy="10058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9826" autoAdjust="0"/>
  </p:normalViewPr>
  <p:slideViewPr>
    <p:cSldViewPr snapToGrid="0" snapToObjects="1">
      <p:cViewPr>
        <p:scale>
          <a:sx n="45" d="100"/>
          <a:sy n="45" d="100"/>
        </p:scale>
        <p:origin x="-3120" y="-872"/>
      </p:cViewPr>
      <p:guideLst>
        <p:guide orient="horz" pos="3168"/>
        <p:guide pos="244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27" name="PlaceHolder 2"/>
          <p:cNvSpPr>
            <a:spLocks noGrp="1"/>
          </p:cNvSpPr>
          <p:nvPr>
            <p:ph type="body"/>
          </p:nvPr>
        </p:nvSpPr>
        <p:spPr>
          <a:xfrm>
            <a:off x="388440" y="2353320"/>
            <a:ext cx="699480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28" name="PlaceHolder 3"/>
          <p:cNvSpPr>
            <a:spLocks noGrp="1"/>
          </p:cNvSpPr>
          <p:nvPr>
            <p:ph type="body"/>
          </p:nvPr>
        </p:nvSpPr>
        <p:spPr>
          <a:xfrm>
            <a:off x="388440" y="5400360"/>
            <a:ext cx="699480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30" name="PlaceHolder 2"/>
          <p:cNvSpPr>
            <a:spLocks noGrp="1"/>
          </p:cNvSpPr>
          <p:nvPr>
            <p:ph type="body"/>
          </p:nvPr>
        </p:nvSpPr>
        <p:spPr>
          <a:xfrm>
            <a:off x="38844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1" name="PlaceHolder 3"/>
          <p:cNvSpPr>
            <a:spLocks noGrp="1"/>
          </p:cNvSpPr>
          <p:nvPr>
            <p:ph type="body"/>
          </p:nvPr>
        </p:nvSpPr>
        <p:spPr>
          <a:xfrm>
            <a:off x="397260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2" name="PlaceHolder 4"/>
          <p:cNvSpPr>
            <a:spLocks noGrp="1"/>
          </p:cNvSpPr>
          <p:nvPr>
            <p:ph type="body"/>
          </p:nvPr>
        </p:nvSpPr>
        <p:spPr>
          <a:xfrm>
            <a:off x="388440" y="540036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3" name="PlaceHolder 5"/>
          <p:cNvSpPr>
            <a:spLocks noGrp="1"/>
          </p:cNvSpPr>
          <p:nvPr>
            <p:ph type="body"/>
          </p:nvPr>
        </p:nvSpPr>
        <p:spPr>
          <a:xfrm>
            <a:off x="3972600" y="540036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35" name="PlaceHolder 2"/>
          <p:cNvSpPr>
            <a:spLocks noGrp="1"/>
          </p:cNvSpPr>
          <p:nvPr>
            <p:ph type="body"/>
          </p:nvPr>
        </p:nvSpPr>
        <p:spPr>
          <a:xfrm>
            <a:off x="388440" y="235332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6" name="PlaceHolder 3"/>
          <p:cNvSpPr>
            <a:spLocks noGrp="1"/>
          </p:cNvSpPr>
          <p:nvPr>
            <p:ph type="body"/>
          </p:nvPr>
        </p:nvSpPr>
        <p:spPr>
          <a:xfrm>
            <a:off x="2753640" y="235332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7" name="PlaceHolder 4"/>
          <p:cNvSpPr>
            <a:spLocks noGrp="1"/>
          </p:cNvSpPr>
          <p:nvPr>
            <p:ph type="body"/>
          </p:nvPr>
        </p:nvSpPr>
        <p:spPr>
          <a:xfrm>
            <a:off x="5118840" y="235332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8" name="PlaceHolder 5"/>
          <p:cNvSpPr>
            <a:spLocks noGrp="1"/>
          </p:cNvSpPr>
          <p:nvPr>
            <p:ph type="body"/>
          </p:nvPr>
        </p:nvSpPr>
        <p:spPr>
          <a:xfrm>
            <a:off x="388440" y="540036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39" name="PlaceHolder 6"/>
          <p:cNvSpPr>
            <a:spLocks noGrp="1"/>
          </p:cNvSpPr>
          <p:nvPr>
            <p:ph type="body"/>
          </p:nvPr>
        </p:nvSpPr>
        <p:spPr>
          <a:xfrm>
            <a:off x="2753640" y="540036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40" name="PlaceHolder 7"/>
          <p:cNvSpPr>
            <a:spLocks noGrp="1"/>
          </p:cNvSpPr>
          <p:nvPr>
            <p:ph type="body"/>
          </p:nvPr>
        </p:nvSpPr>
        <p:spPr>
          <a:xfrm>
            <a:off x="5118840" y="5400360"/>
            <a:ext cx="2252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388440" y="2353320"/>
            <a:ext cx="6994800" cy="58334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8" name="PlaceHolder 2"/>
          <p:cNvSpPr>
            <a:spLocks noGrp="1"/>
          </p:cNvSpPr>
          <p:nvPr>
            <p:ph type="body"/>
          </p:nvPr>
        </p:nvSpPr>
        <p:spPr>
          <a:xfrm>
            <a:off x="388440" y="2353320"/>
            <a:ext cx="6994800" cy="5833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10" name="PlaceHolder 2"/>
          <p:cNvSpPr>
            <a:spLocks noGrp="1"/>
          </p:cNvSpPr>
          <p:nvPr>
            <p:ph type="body"/>
          </p:nvPr>
        </p:nvSpPr>
        <p:spPr>
          <a:xfrm>
            <a:off x="388440" y="2353320"/>
            <a:ext cx="3413160" cy="5833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11" name="PlaceHolder 3"/>
          <p:cNvSpPr>
            <a:spLocks noGrp="1"/>
          </p:cNvSpPr>
          <p:nvPr>
            <p:ph type="body"/>
          </p:nvPr>
        </p:nvSpPr>
        <p:spPr>
          <a:xfrm>
            <a:off x="3972600" y="2353320"/>
            <a:ext cx="3413160" cy="5833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388440" y="401040"/>
            <a:ext cx="6994800" cy="77842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15" name="PlaceHolder 2"/>
          <p:cNvSpPr>
            <a:spLocks noGrp="1"/>
          </p:cNvSpPr>
          <p:nvPr>
            <p:ph type="body"/>
          </p:nvPr>
        </p:nvSpPr>
        <p:spPr>
          <a:xfrm>
            <a:off x="38844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16" name="PlaceHolder 3"/>
          <p:cNvSpPr>
            <a:spLocks noGrp="1"/>
          </p:cNvSpPr>
          <p:nvPr>
            <p:ph type="body"/>
          </p:nvPr>
        </p:nvSpPr>
        <p:spPr>
          <a:xfrm>
            <a:off x="3972600" y="2353320"/>
            <a:ext cx="3413160" cy="5833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17" name="PlaceHolder 4"/>
          <p:cNvSpPr>
            <a:spLocks noGrp="1"/>
          </p:cNvSpPr>
          <p:nvPr>
            <p:ph type="body"/>
          </p:nvPr>
        </p:nvSpPr>
        <p:spPr>
          <a:xfrm>
            <a:off x="388440" y="540036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19" name="PlaceHolder 2"/>
          <p:cNvSpPr>
            <a:spLocks noGrp="1"/>
          </p:cNvSpPr>
          <p:nvPr>
            <p:ph type="body"/>
          </p:nvPr>
        </p:nvSpPr>
        <p:spPr>
          <a:xfrm>
            <a:off x="388440" y="2353320"/>
            <a:ext cx="3413160" cy="5833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20" name="PlaceHolder 3"/>
          <p:cNvSpPr>
            <a:spLocks noGrp="1"/>
          </p:cNvSpPr>
          <p:nvPr>
            <p:ph type="body"/>
          </p:nvPr>
        </p:nvSpPr>
        <p:spPr>
          <a:xfrm>
            <a:off x="397260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21" name="PlaceHolder 4"/>
          <p:cNvSpPr>
            <a:spLocks noGrp="1"/>
          </p:cNvSpPr>
          <p:nvPr>
            <p:ph type="body"/>
          </p:nvPr>
        </p:nvSpPr>
        <p:spPr>
          <a:xfrm>
            <a:off x="3972600" y="540036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388440" y="401040"/>
            <a:ext cx="6994800" cy="1679040"/>
          </a:xfrm>
          <a:prstGeom prst="rect">
            <a:avLst/>
          </a:prstGeom>
        </p:spPr>
        <p:txBody>
          <a:bodyPr lIns="0" tIns="0" rIns="0" bIns="0" anchor="ctr"/>
          <a:lstStyle/>
          <a:p>
            <a:endParaRPr lang="en-US" sz="1800" b="0" strike="noStrike" spc="-1">
              <a:solidFill>
                <a:srgbClr val="000000"/>
              </a:solidFill>
              <a:latin typeface="Calibri"/>
            </a:endParaRPr>
          </a:p>
        </p:txBody>
      </p:sp>
      <p:sp>
        <p:nvSpPr>
          <p:cNvPr id="23" name="PlaceHolder 2"/>
          <p:cNvSpPr>
            <a:spLocks noGrp="1"/>
          </p:cNvSpPr>
          <p:nvPr>
            <p:ph type="body"/>
          </p:nvPr>
        </p:nvSpPr>
        <p:spPr>
          <a:xfrm>
            <a:off x="38844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24" name="PlaceHolder 3"/>
          <p:cNvSpPr>
            <a:spLocks noGrp="1"/>
          </p:cNvSpPr>
          <p:nvPr>
            <p:ph type="body"/>
          </p:nvPr>
        </p:nvSpPr>
        <p:spPr>
          <a:xfrm>
            <a:off x="3972600" y="2353320"/>
            <a:ext cx="3413160" cy="2782440"/>
          </a:xfrm>
          <a:prstGeom prst="rect">
            <a:avLst/>
          </a:prstGeom>
        </p:spPr>
        <p:txBody>
          <a:bodyPr lIns="0" tIns="0" rIns="0" bIns="0">
            <a:normAutofit/>
          </a:bodyPr>
          <a:lstStyle/>
          <a:p>
            <a:endParaRPr lang="en-US" sz="3200" b="0" strike="noStrike" spc="-1">
              <a:solidFill>
                <a:srgbClr val="000000"/>
              </a:solidFill>
              <a:latin typeface="Calibri"/>
            </a:endParaRPr>
          </a:p>
        </p:txBody>
      </p:sp>
      <p:sp>
        <p:nvSpPr>
          <p:cNvPr id="25" name="PlaceHolder 4"/>
          <p:cNvSpPr>
            <a:spLocks noGrp="1"/>
          </p:cNvSpPr>
          <p:nvPr>
            <p:ph type="body"/>
          </p:nvPr>
        </p:nvSpPr>
        <p:spPr>
          <a:xfrm>
            <a:off x="388440" y="5400360"/>
            <a:ext cx="6994800" cy="2782440"/>
          </a:xfrm>
          <a:prstGeom prst="rect">
            <a:avLst/>
          </a:prstGeom>
        </p:spPr>
        <p:txBody>
          <a:bodyPr lIns="0" tIns="0" rIns="0" bIns="0">
            <a:normAutofit/>
          </a:bodyPr>
          <a:lstStyle/>
          <a:p>
            <a:endParaRPr lang="en-US" sz="3200" b="0" strike="noStrike" spc="-1">
              <a:solidFill>
                <a:srgbClr val="000000"/>
              </a:solidFill>
              <a:latin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dt"/>
          </p:nvPr>
        </p:nvSpPr>
        <p:spPr>
          <a:xfrm>
            <a:off x="388800" y="9322560"/>
            <a:ext cx="1813320" cy="535320"/>
          </a:xfrm>
          <a:prstGeom prst="rect">
            <a:avLst/>
          </a:prstGeom>
        </p:spPr>
        <p:txBody>
          <a:bodyPr anchor="ctr"/>
          <a:lstStyle/>
          <a:p>
            <a:pPr>
              <a:lnSpc>
                <a:spcPct val="100000"/>
              </a:lnSpc>
            </a:pPr>
            <a:fld id="{0AE8698E-F949-46F8-A113-76D73F2B29A7}" type="datetime">
              <a:rPr lang="en-US" sz="1200" b="0" strike="noStrike" spc="-1">
                <a:solidFill>
                  <a:srgbClr val="8B8B8B"/>
                </a:solidFill>
                <a:latin typeface="Calibri"/>
              </a:rPr>
              <a:t>1/30/19</a:t>
            </a:fld>
            <a:endParaRPr lang="en-US" sz="1200" b="0" strike="noStrike" spc="-1">
              <a:latin typeface="Times New Roman"/>
            </a:endParaRPr>
          </a:p>
        </p:txBody>
      </p:sp>
      <p:sp>
        <p:nvSpPr>
          <p:cNvPr id="6" name="PlaceHolder 2"/>
          <p:cNvSpPr>
            <a:spLocks noGrp="1"/>
          </p:cNvSpPr>
          <p:nvPr>
            <p:ph type="ftr"/>
          </p:nvPr>
        </p:nvSpPr>
        <p:spPr>
          <a:xfrm>
            <a:off x="2655720" y="9322560"/>
            <a:ext cx="2460960" cy="535320"/>
          </a:xfrm>
          <a:prstGeom prst="rect">
            <a:avLst/>
          </a:prstGeom>
        </p:spPr>
        <p:txBody>
          <a:bodyPr anchor="ctr"/>
          <a:lstStyle/>
          <a:p>
            <a:endParaRPr lang="en-US" sz="2400" b="0" strike="noStrike" spc="-1">
              <a:latin typeface="Times New Roman"/>
            </a:endParaRPr>
          </a:p>
        </p:txBody>
      </p:sp>
      <p:sp>
        <p:nvSpPr>
          <p:cNvPr id="2" name="PlaceHolder 3"/>
          <p:cNvSpPr>
            <a:spLocks noGrp="1"/>
          </p:cNvSpPr>
          <p:nvPr>
            <p:ph type="sldNum"/>
          </p:nvPr>
        </p:nvSpPr>
        <p:spPr>
          <a:xfrm>
            <a:off x="5570280" y="9322560"/>
            <a:ext cx="1813320" cy="535320"/>
          </a:xfrm>
          <a:prstGeom prst="rect">
            <a:avLst/>
          </a:prstGeom>
        </p:spPr>
        <p:txBody>
          <a:bodyPr anchor="ctr"/>
          <a:lstStyle/>
          <a:p>
            <a:pPr algn="r">
              <a:lnSpc>
                <a:spcPct val="100000"/>
              </a:lnSpc>
            </a:pPr>
            <a:fld id="{B189650D-E2B9-4E12-973F-191FA59ABD08}" type="slidenum">
              <a:rPr lang="en-US" sz="1200" b="0" strike="noStrike" spc="-1">
                <a:solidFill>
                  <a:srgbClr val="8B8B8B"/>
                </a:solidFill>
                <a:latin typeface="Calibri"/>
              </a:rPr>
              <a:t>‹#›</a:t>
            </a:fld>
            <a:endParaRPr lang="en-US" sz="1200" b="0" strike="noStrike" spc="-1">
              <a:latin typeface="Times New Roman"/>
            </a:endParaRPr>
          </a:p>
        </p:txBody>
      </p:sp>
      <p:sp>
        <p:nvSpPr>
          <p:cNvPr id="3" name="PlaceHolder 4"/>
          <p:cNvSpPr>
            <a:spLocks noGrp="1"/>
          </p:cNvSpPr>
          <p:nvPr>
            <p:ph type="title"/>
          </p:nvPr>
        </p:nvSpPr>
        <p:spPr>
          <a:xfrm>
            <a:off x="388440" y="401040"/>
            <a:ext cx="6994800" cy="1679040"/>
          </a:xfrm>
          <a:prstGeom prst="rect">
            <a:avLst/>
          </a:prstGeom>
        </p:spPr>
        <p:txBody>
          <a:bodyPr lIns="0" tIns="0" rIns="0" bIns="0" anchor="ctr"/>
          <a:lstStyle/>
          <a:p>
            <a:r>
              <a:rPr lang="en-US" sz="1800" b="0" strike="noStrike" spc="-1">
                <a:solidFill>
                  <a:srgbClr val="000000"/>
                </a:solidFill>
                <a:latin typeface="Calibri"/>
              </a:rPr>
              <a:t>Click to edit the title text format</a:t>
            </a:r>
          </a:p>
        </p:txBody>
      </p:sp>
      <p:sp>
        <p:nvSpPr>
          <p:cNvPr id="4" name="PlaceHolder 5"/>
          <p:cNvSpPr>
            <a:spLocks noGrp="1"/>
          </p:cNvSpPr>
          <p:nvPr>
            <p:ph type="body"/>
          </p:nvPr>
        </p:nvSpPr>
        <p:spPr>
          <a:xfrm>
            <a:off x="388440" y="2353320"/>
            <a:ext cx="6994800" cy="583344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rgbClr val="000000"/>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rgbClr val="000000"/>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192.168.7.2:3000/" TargetMode="External"/><Relationship Id="rId5" Type="http://schemas.openxmlformats.org/officeDocument/2006/relationships/hyperlink" Target="http://192.168.6.2:3000/" TargetMode="External"/><Relationship Id="rId6" Type="http://schemas.openxmlformats.org/officeDocument/2006/relationships/image" Target="../media/image3.jpeg"/><Relationship Id="rId7"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beagleboard.org/pocket" TargetMode="External"/><Relationship Id="rId4" Type="http://schemas.openxmlformats.org/officeDocument/2006/relationships/image" Target="../media/image7.png"/><Relationship Id="rId5" Type="http://schemas.microsoft.com/office/2007/relationships/hdphoto" Target="../media/hdphoto1.wdp"/><Relationship Id="rId6" Type="http://schemas.openxmlformats.org/officeDocument/2006/relationships/image" Target="../media/image4.png"/><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CustomShape 1"/>
          <p:cNvSpPr/>
          <p:nvPr/>
        </p:nvSpPr>
        <p:spPr>
          <a:xfrm>
            <a:off x="296280" y="909000"/>
            <a:ext cx="700740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840" indent="-285480">
              <a:lnSpc>
                <a:spcPct val="120000"/>
              </a:lnSpc>
              <a:buClr>
                <a:srgbClr val="000000"/>
              </a:buClr>
              <a:buFont typeface="Arial"/>
              <a:buChar char="•"/>
            </a:pPr>
            <a:r>
              <a:rPr lang="en-US" sz="1400" b="0" strike="noStrike" spc="-1">
                <a:solidFill>
                  <a:srgbClr val="000000"/>
                </a:solidFill>
                <a:latin typeface="Arial"/>
              </a:rPr>
              <a:t>MicroSD software image and other materials available from </a:t>
            </a:r>
            <a:r>
              <a:rPr lang="en-US" sz="1500" b="1" strike="noStrike" spc="-1">
                <a:solidFill>
                  <a:srgbClr val="21409A"/>
                </a:solidFill>
                <a:latin typeface="Arial"/>
              </a:rPr>
              <a:t>bbb.io/techlab</a:t>
            </a:r>
            <a:endParaRPr lang="en-US" sz="1500" b="0" strike="noStrike" spc="-1">
              <a:latin typeface="Arial"/>
            </a:endParaRPr>
          </a:p>
        </p:txBody>
      </p:sp>
      <p:pic>
        <p:nvPicPr>
          <p:cNvPr id="42" name="Picture 1"/>
          <p:cNvPicPr/>
          <p:nvPr/>
        </p:nvPicPr>
        <p:blipFill>
          <a:blip r:embed="rId2"/>
          <a:stretch/>
        </p:blipFill>
        <p:spPr>
          <a:xfrm>
            <a:off x="2361600" y="1373400"/>
            <a:ext cx="5307840" cy="2806920"/>
          </a:xfrm>
          <a:prstGeom prst="rect">
            <a:avLst/>
          </a:prstGeom>
          <a:ln>
            <a:noFill/>
          </a:ln>
        </p:spPr>
      </p:pic>
      <p:pic>
        <p:nvPicPr>
          <p:cNvPr id="43" name="Picture 2"/>
          <p:cNvPicPr/>
          <p:nvPr/>
        </p:nvPicPr>
        <p:blipFill>
          <a:blip r:embed="rId3"/>
          <a:stretch/>
        </p:blipFill>
        <p:spPr>
          <a:xfrm>
            <a:off x="2769480" y="7289280"/>
            <a:ext cx="4899960" cy="2155680"/>
          </a:xfrm>
          <a:prstGeom prst="rect">
            <a:avLst/>
          </a:prstGeom>
          <a:ln>
            <a:noFill/>
          </a:ln>
        </p:spPr>
      </p:pic>
      <p:sp>
        <p:nvSpPr>
          <p:cNvPr id="44" name="CustomShape 2"/>
          <p:cNvSpPr/>
          <p:nvPr/>
        </p:nvSpPr>
        <p:spPr>
          <a:xfrm>
            <a:off x="194760" y="7658280"/>
            <a:ext cx="2445480" cy="1368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Arial"/>
              </a:rPr>
              <a:t>Get to the Cloud9 IDE</a:t>
            </a:r>
            <a:endParaRPr lang="en-US" sz="1400" b="0" strike="noStrike" spc="-1">
              <a:latin typeface="Arial"/>
            </a:endParaRPr>
          </a:p>
          <a:p>
            <a:pPr marL="285840" indent="-285480">
              <a:lnSpc>
                <a:spcPct val="100000"/>
              </a:lnSpc>
              <a:buClr>
                <a:srgbClr val="000000"/>
              </a:buClr>
              <a:buFont typeface="Symbol" charset="2"/>
              <a:buChar char=""/>
            </a:pPr>
            <a:r>
              <a:rPr lang="en-US" sz="1400" b="0" strike="noStrike" spc="-1">
                <a:solidFill>
                  <a:srgbClr val="000000"/>
                </a:solidFill>
                <a:latin typeface="Arial"/>
              </a:rPr>
              <a:t>Served on port 3000</a:t>
            </a:r>
            <a:endParaRPr lang="en-US" sz="1400" b="0" strike="noStrike" spc="-1">
              <a:latin typeface="Arial"/>
            </a:endParaRPr>
          </a:p>
          <a:p>
            <a:pPr marL="285840" indent="-285480">
              <a:lnSpc>
                <a:spcPct val="100000"/>
              </a:lnSpc>
              <a:buClr>
                <a:srgbClr val="000000"/>
              </a:buClr>
              <a:buFont typeface="Symbol" charset="2"/>
              <a:buChar char=""/>
            </a:pPr>
            <a:r>
              <a:rPr lang="en-US" sz="1400" b="0" strike="noStrike" spc="-1">
                <a:solidFill>
                  <a:srgbClr val="000000"/>
                </a:solidFill>
                <a:latin typeface="Arial"/>
              </a:rPr>
              <a:t>Windows:</a:t>
            </a:r>
            <a:r>
              <a:t/>
            </a:r>
            <a:br/>
            <a:r>
              <a:rPr lang="en-US" sz="1400" b="0" strike="noStrike" spc="-1">
                <a:solidFill>
                  <a:srgbClr val="000000"/>
                </a:solidFill>
                <a:latin typeface="Arial"/>
                <a:hlinkClick r:id="rId4"/>
              </a:rPr>
              <a:t>http://192.168.7.2:3000</a:t>
            </a:r>
            <a:r>
              <a:rPr lang="en-US" sz="1400" b="0" strike="noStrike" spc="-1">
                <a:solidFill>
                  <a:srgbClr val="000000"/>
                </a:solidFill>
                <a:latin typeface="Arial"/>
              </a:rPr>
              <a:t>  </a:t>
            </a:r>
            <a:endParaRPr lang="en-US" sz="1400" b="0" strike="noStrike" spc="-1">
              <a:latin typeface="Arial"/>
            </a:endParaRPr>
          </a:p>
          <a:p>
            <a:pPr marL="285840" indent="-285480">
              <a:lnSpc>
                <a:spcPct val="100000"/>
              </a:lnSpc>
              <a:buClr>
                <a:srgbClr val="000000"/>
              </a:buClr>
              <a:buFont typeface="Symbol" charset="2"/>
              <a:buChar char=""/>
            </a:pPr>
            <a:r>
              <a:rPr lang="en-US" sz="1400" b="0" strike="noStrike" spc="-1">
                <a:solidFill>
                  <a:srgbClr val="000000"/>
                </a:solidFill>
                <a:latin typeface="Arial"/>
              </a:rPr>
              <a:t>Linux/Mac:</a:t>
            </a:r>
            <a:r>
              <a:t/>
            </a:r>
            <a:br/>
            <a:r>
              <a:rPr lang="en-US" sz="1400" b="0" strike="noStrike" spc="-1">
                <a:solidFill>
                  <a:srgbClr val="000000"/>
                </a:solidFill>
                <a:latin typeface="Arial"/>
                <a:hlinkClick r:id="rId5"/>
              </a:rPr>
              <a:t>http://192.168.6.2:3000</a:t>
            </a:r>
            <a:r>
              <a:rPr lang="en-US" sz="1400" b="0" strike="noStrike" spc="-1">
                <a:solidFill>
                  <a:srgbClr val="000000"/>
                </a:solidFill>
                <a:latin typeface="Arial"/>
              </a:rPr>
              <a:t> </a:t>
            </a:r>
            <a:endParaRPr lang="en-US" sz="1400" b="0" strike="noStrike" spc="-1">
              <a:latin typeface="Arial"/>
            </a:endParaRPr>
          </a:p>
        </p:txBody>
      </p:sp>
      <p:sp>
        <p:nvSpPr>
          <p:cNvPr id="45" name="CustomShape 3"/>
          <p:cNvSpPr/>
          <p:nvPr/>
        </p:nvSpPr>
        <p:spPr>
          <a:xfrm>
            <a:off x="392040" y="1868040"/>
            <a:ext cx="1791000" cy="1155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Arial"/>
              </a:rPr>
              <a:t>See </a:t>
            </a:r>
            <a:r>
              <a:rPr lang="en-US" sz="1400" b="1" strike="noStrike" spc="-1">
                <a:solidFill>
                  <a:srgbClr val="21409A"/>
                </a:solidFill>
                <a:latin typeface="Arial"/>
              </a:rPr>
              <a:t>bbb.io/start</a:t>
            </a:r>
            <a:r>
              <a:rPr lang="en-US" sz="1400" b="0" strike="noStrike" spc="-1">
                <a:solidFill>
                  <a:srgbClr val="000000"/>
                </a:solidFill>
                <a:latin typeface="Arial"/>
              </a:rPr>
              <a:t> for instructions on using Etcher.io to write a microSD card</a:t>
            </a:r>
            <a:endParaRPr lang="en-US" sz="1400" b="0" strike="noStrike" spc="-1">
              <a:latin typeface="Arial"/>
            </a:endParaRPr>
          </a:p>
        </p:txBody>
      </p:sp>
      <p:sp>
        <p:nvSpPr>
          <p:cNvPr id="46" name="CustomShape 4"/>
          <p:cNvSpPr/>
          <p:nvPr/>
        </p:nvSpPr>
        <p:spPr>
          <a:xfrm>
            <a:off x="311040" y="9295560"/>
            <a:ext cx="7251480" cy="714240"/>
          </a:xfrm>
          <a:prstGeom prst="rect">
            <a:avLst/>
          </a:prstGeom>
          <a:solidFill>
            <a:srgbClr val="FD9977"/>
          </a:solidFill>
          <a:ln w="9360">
            <a:solidFill>
              <a:srgbClr val="4A7EBB"/>
            </a:solidFill>
            <a:round/>
          </a:ln>
          <a:effectLst>
            <a:outerShdw dist="23040" dir="5400000">
              <a:srgbClr val="00000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1400" b="0" strike="noStrike" spc="-1">
                <a:solidFill>
                  <a:srgbClr val="000000"/>
                </a:solidFill>
                <a:latin typeface="Calibri"/>
              </a:rPr>
              <a:t>The </a:t>
            </a:r>
            <a:r>
              <a:rPr lang="en-US" sz="1400" b="1" strike="noStrike" spc="-1">
                <a:solidFill>
                  <a:srgbClr val="000000"/>
                </a:solidFill>
                <a:latin typeface="Calibri"/>
              </a:rPr>
              <a:t>BeagleBoard.org Foundation </a:t>
            </a:r>
            <a:r>
              <a:rPr lang="en-US" sz="1400" b="0" strike="noStrike" spc="-1">
                <a:solidFill>
                  <a:srgbClr val="000000"/>
                </a:solidFill>
                <a:latin typeface="Calibri"/>
              </a:rPr>
              <a:t>is a 501(c)(3) non-profit corporation existing to provide education in and collaboration around the design and use of open-source software and hardware in embedded computing.  </a:t>
            </a:r>
            <a:endParaRPr lang="en-US" sz="1400" b="0" strike="noStrike" spc="-1">
              <a:latin typeface="Arial"/>
            </a:endParaRPr>
          </a:p>
        </p:txBody>
      </p:sp>
      <p:pic>
        <p:nvPicPr>
          <p:cNvPr id="47" name="Picture 46"/>
          <p:cNvPicPr/>
          <p:nvPr/>
        </p:nvPicPr>
        <p:blipFill>
          <a:blip r:embed="rId6"/>
          <a:stretch/>
        </p:blipFill>
        <p:spPr>
          <a:xfrm>
            <a:off x="354240" y="4345200"/>
            <a:ext cx="4206240" cy="2669400"/>
          </a:xfrm>
          <a:prstGeom prst="rect">
            <a:avLst/>
          </a:prstGeom>
          <a:ln>
            <a:noFill/>
          </a:ln>
        </p:spPr>
      </p:pic>
      <p:sp>
        <p:nvSpPr>
          <p:cNvPr id="48" name="CustomShape 5"/>
          <p:cNvSpPr/>
          <p:nvPr/>
        </p:nvSpPr>
        <p:spPr>
          <a:xfrm>
            <a:off x="4725720" y="4853520"/>
            <a:ext cx="2613960" cy="1581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Arial"/>
              </a:rPr>
              <a:t>Plug into the microUSB on PocketBeagle to provide power and a network connection. Look for the “heartbeat” pulse on the USR0 LED to know the board has Linux up-and-running.</a:t>
            </a:r>
            <a:endParaRPr lang="en-US" sz="1400" b="0" strike="noStrike" spc="-1">
              <a:latin typeface="Arial"/>
            </a:endParaRPr>
          </a:p>
        </p:txBody>
      </p:sp>
      <p:grpSp>
        <p:nvGrpSpPr>
          <p:cNvPr id="2" name="Group 1"/>
          <p:cNvGrpSpPr/>
          <p:nvPr/>
        </p:nvGrpSpPr>
        <p:grpSpPr>
          <a:xfrm>
            <a:off x="85320" y="78120"/>
            <a:ext cx="7584119" cy="604440"/>
            <a:chOff x="85320" y="78120"/>
            <a:chExt cx="7584119" cy="604440"/>
          </a:xfrm>
        </p:grpSpPr>
        <p:sp>
          <p:nvSpPr>
            <p:cNvPr id="50" name="CustomShape 7"/>
            <p:cNvSpPr/>
            <p:nvPr/>
          </p:nvSpPr>
          <p:spPr>
            <a:xfrm>
              <a:off x="3182164" y="145528"/>
              <a:ext cx="4487275" cy="46962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b="0" strike="noStrike" spc="-1" dirty="0">
                  <a:solidFill>
                    <a:srgbClr val="000000"/>
                  </a:solidFill>
                  <a:latin typeface="Arial Black"/>
                </a:rPr>
                <a:t> </a:t>
              </a:r>
              <a:r>
                <a:rPr lang="en-US" b="0" strike="noStrike" spc="-1" dirty="0" err="1">
                  <a:solidFill>
                    <a:srgbClr val="000000"/>
                  </a:solidFill>
                  <a:latin typeface="Arial Black"/>
                </a:rPr>
                <a:t>PocketBeagle</a:t>
              </a:r>
              <a:r>
                <a:rPr lang="en-US" b="0" strike="noStrike" spc="-1" baseline="33000" dirty="0">
                  <a:solidFill>
                    <a:srgbClr val="000000"/>
                  </a:solidFill>
                  <a:latin typeface="Arial Black"/>
                </a:rPr>
                <a:t>®</a:t>
              </a:r>
              <a:r>
                <a:rPr lang="en-US" b="0" strike="noStrike" spc="-1" dirty="0">
                  <a:solidFill>
                    <a:srgbClr val="000000"/>
                  </a:solidFill>
                  <a:latin typeface="Arial Black"/>
                </a:rPr>
                <a:t> </a:t>
              </a:r>
              <a:r>
                <a:rPr lang="en-US" b="0" strike="noStrike" spc="-1" dirty="0" err="1">
                  <a:solidFill>
                    <a:srgbClr val="000000"/>
                  </a:solidFill>
                  <a:latin typeface="Arial Black"/>
                </a:rPr>
                <a:t>TechLab</a:t>
              </a:r>
              <a:r>
                <a:rPr lang="en-US" b="0" strike="noStrike" spc="-1" dirty="0">
                  <a:solidFill>
                    <a:srgbClr val="000000"/>
                  </a:solidFill>
                  <a:latin typeface="Arial Black"/>
                </a:rPr>
                <a:t> Cape Hands-On Coding Workshop</a:t>
              </a:r>
              <a:endParaRPr lang="en-US" b="0" strike="noStrike" spc="-1" dirty="0">
                <a:latin typeface="Arial"/>
              </a:endParaRPr>
            </a:p>
          </p:txBody>
        </p:sp>
        <p:pic>
          <p:nvPicPr>
            <p:cNvPr id="51" name="Picture 4"/>
            <p:cNvPicPr/>
            <p:nvPr/>
          </p:nvPicPr>
          <p:blipFill>
            <a:blip r:embed="rId7"/>
            <a:stretch/>
          </p:blipFill>
          <p:spPr>
            <a:xfrm>
              <a:off x="85320" y="78120"/>
              <a:ext cx="2955600" cy="604440"/>
            </a:xfrm>
            <a:prstGeom prst="rect">
              <a:avLst/>
            </a:prstGeom>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554040" y="1472516"/>
            <a:ext cx="5431320" cy="37443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ts val="1151"/>
              </a:lnSpc>
            </a:pPr>
            <a:r>
              <a:rPr lang="en-US" sz="1300" b="0" strike="noStrike" spc="-1" dirty="0">
                <a:solidFill>
                  <a:srgbClr val="000000"/>
                </a:solidFill>
                <a:latin typeface="Courier New"/>
              </a:rPr>
              <a:t>#!/</a:t>
            </a:r>
            <a:r>
              <a:rPr lang="en-US" sz="1300" b="0" strike="noStrike" spc="-1" dirty="0" err="1">
                <a:solidFill>
                  <a:srgbClr val="000000"/>
                </a:solidFill>
                <a:latin typeface="Courier New"/>
              </a:rPr>
              <a:t>usr</a:t>
            </a:r>
            <a:r>
              <a:rPr lang="en-US" sz="1300" b="0" strike="noStrike" spc="-1" dirty="0">
                <a:solidFill>
                  <a:srgbClr val="000000"/>
                </a:solidFill>
                <a:latin typeface="Courier New"/>
              </a:rPr>
              <a:t>/bin/</a:t>
            </a:r>
            <a:r>
              <a:rPr lang="en-US" sz="1300" b="0" strike="noStrike" spc="-1" dirty="0" err="1">
                <a:solidFill>
                  <a:srgbClr val="000000"/>
                </a:solidFill>
                <a:latin typeface="Courier New"/>
              </a:rPr>
              <a:t>env</a:t>
            </a:r>
            <a:r>
              <a:rPr lang="en-US" sz="1300" b="0" strike="noStrike" spc="-1" dirty="0">
                <a:solidFill>
                  <a:srgbClr val="000000"/>
                </a:solidFill>
                <a:latin typeface="Courier New"/>
              </a:rPr>
              <a:t> node</a:t>
            </a:r>
            <a:endParaRPr lang="en-US" sz="1300" b="0" strike="noStrike" spc="-1" dirty="0">
              <a:latin typeface="Arial"/>
            </a:endParaRPr>
          </a:p>
          <a:p>
            <a:pPr>
              <a:lnSpc>
                <a:spcPts val="1151"/>
              </a:lnSpc>
            </a:pPr>
            <a:r>
              <a:rPr lang="en-US" sz="1300" b="0" strike="noStrike" spc="-1" dirty="0" err="1">
                <a:solidFill>
                  <a:srgbClr val="000000"/>
                </a:solidFill>
                <a:latin typeface="Courier New"/>
              </a:rPr>
              <a:t>var</a:t>
            </a:r>
            <a:r>
              <a:rPr lang="en-US" sz="1300" b="0" strike="noStrike" spc="-1" dirty="0">
                <a:solidFill>
                  <a:srgbClr val="000000"/>
                </a:solidFill>
                <a:latin typeface="Courier New"/>
              </a:rPr>
              <a:t> b = require('</a:t>
            </a:r>
            <a:r>
              <a:rPr lang="en-US" sz="1300" b="0" strike="noStrike" spc="-1" dirty="0" err="1">
                <a:solidFill>
                  <a:srgbClr val="000000"/>
                </a:solidFill>
                <a:latin typeface="Courier New"/>
              </a:rPr>
              <a:t>bonescript</a:t>
            </a:r>
            <a:r>
              <a:rPr lang="en-US" sz="1300" b="0" strike="noStrike" spc="-1" dirty="0">
                <a:solidFill>
                  <a:srgbClr val="000000"/>
                </a:solidFill>
                <a:latin typeface="Courier New"/>
              </a:rPr>
              <a:t>');</a:t>
            </a:r>
            <a:endParaRPr lang="en-US" sz="1300" b="0" strike="noStrike" spc="-1" dirty="0">
              <a:latin typeface="Arial"/>
            </a:endParaRPr>
          </a:p>
          <a:p>
            <a:pPr>
              <a:lnSpc>
                <a:spcPts val="1151"/>
              </a:lnSpc>
            </a:pPr>
            <a:r>
              <a:rPr lang="en-US" sz="1300" b="0" strike="noStrike" spc="-1" dirty="0" err="1">
                <a:solidFill>
                  <a:srgbClr val="000000"/>
                </a:solidFill>
                <a:latin typeface="Courier New"/>
              </a:rPr>
              <a:t>var</a:t>
            </a:r>
            <a:r>
              <a:rPr lang="en-US" sz="1300" b="0" strike="noStrike" spc="-1" dirty="0">
                <a:solidFill>
                  <a:srgbClr val="000000"/>
                </a:solidFill>
                <a:latin typeface="Courier New"/>
              </a:rPr>
              <a:t> LED = '/sys/class/</a:t>
            </a:r>
            <a:r>
              <a:rPr lang="en-US" sz="1300" b="0" strike="noStrike" spc="-1" dirty="0" err="1">
                <a:solidFill>
                  <a:srgbClr val="000000"/>
                </a:solidFill>
                <a:latin typeface="Courier New"/>
              </a:rPr>
              <a:t>leds</a:t>
            </a:r>
            <a:r>
              <a:rPr lang="en-US" sz="1300" b="0" strike="noStrike" spc="-1" dirty="0">
                <a:solidFill>
                  <a:srgbClr val="000000"/>
                </a:solidFill>
                <a:latin typeface="Courier New"/>
              </a:rPr>
              <a:t>/</a:t>
            </a:r>
            <a:r>
              <a:rPr lang="en-US" sz="1300" b="0" strike="noStrike" spc="-1" dirty="0" err="1">
                <a:solidFill>
                  <a:srgbClr val="000000"/>
                </a:solidFill>
                <a:latin typeface="Courier New"/>
              </a:rPr>
              <a:t>techlab</a:t>
            </a:r>
            <a:r>
              <a:rPr lang="en-US" sz="1300" b="0" strike="noStrike" spc="-1" dirty="0">
                <a:solidFill>
                  <a:srgbClr val="000000"/>
                </a:solidFill>
                <a:latin typeface="Courier New"/>
              </a:rPr>
              <a:t>::blue/brightness';</a:t>
            </a:r>
            <a:endParaRPr lang="en-US" sz="1300" b="0" strike="noStrike" spc="-1" dirty="0">
              <a:latin typeface="Arial"/>
            </a:endParaRPr>
          </a:p>
          <a:p>
            <a:pPr>
              <a:lnSpc>
                <a:spcPts val="1151"/>
              </a:lnSpc>
            </a:pPr>
            <a:r>
              <a:rPr lang="en-US" sz="1300" b="0" strike="noStrike" spc="-1" dirty="0" err="1">
                <a:solidFill>
                  <a:srgbClr val="000000"/>
                </a:solidFill>
                <a:latin typeface="Courier New"/>
              </a:rPr>
              <a:t>var</a:t>
            </a:r>
            <a:r>
              <a:rPr lang="en-US" sz="1300" b="0" strike="noStrike" spc="-1" dirty="0">
                <a:solidFill>
                  <a:srgbClr val="000000"/>
                </a:solidFill>
                <a:latin typeface="Courier New"/>
              </a:rPr>
              <a:t> step = 10,      // Step size</a:t>
            </a:r>
            <a:endParaRPr lang="en-US" sz="1300" b="0" strike="noStrike" spc="-1" dirty="0">
              <a:latin typeface="Arial"/>
            </a:endParaRPr>
          </a:p>
          <a:p>
            <a:pPr>
              <a:lnSpc>
                <a:spcPts val="1151"/>
              </a:lnSpc>
            </a:pPr>
            <a:r>
              <a:rPr lang="en-US" sz="1300" b="0" strike="noStrike" spc="-1" dirty="0">
                <a:solidFill>
                  <a:srgbClr val="000000"/>
                </a:solidFill>
                <a:latin typeface="Courier New"/>
              </a:rPr>
              <a:t>    min = 0,        // dimmest value</a:t>
            </a:r>
            <a:endParaRPr lang="en-US" sz="1300" b="0" strike="noStrike" spc="-1" dirty="0">
              <a:latin typeface="Arial"/>
            </a:endParaRPr>
          </a:p>
          <a:p>
            <a:pPr>
              <a:lnSpc>
                <a:spcPts val="1151"/>
              </a:lnSpc>
            </a:pPr>
            <a:r>
              <a:rPr lang="en-US" sz="1300" b="0" strike="noStrike" spc="-1" dirty="0">
                <a:solidFill>
                  <a:srgbClr val="000000"/>
                </a:solidFill>
                <a:latin typeface="Courier New"/>
              </a:rPr>
              <a:t>    max = 255,      // brightest value</a:t>
            </a:r>
            <a:endParaRPr lang="en-US" sz="1300" b="0" strike="noStrike" spc="-1" dirty="0">
              <a:latin typeface="Arial"/>
            </a:endParaRPr>
          </a:p>
          <a:p>
            <a:pPr>
              <a:lnSpc>
                <a:spcPts val="1151"/>
              </a:lnSpc>
            </a:pPr>
            <a:r>
              <a:rPr lang="en-US" sz="1300" b="0" strike="noStrike" spc="-1" dirty="0">
                <a:solidFill>
                  <a:srgbClr val="000000"/>
                </a:solidFill>
                <a:latin typeface="Courier New"/>
              </a:rPr>
              <a:t>    brightness = min; // Current brightness;</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endParaRPr lang="en-US" sz="1300" b="0" strike="noStrike" spc="-1" dirty="0">
              <a:latin typeface="Arial"/>
            </a:endParaRPr>
          </a:p>
          <a:p>
            <a:pPr>
              <a:lnSpc>
                <a:spcPts val="1151"/>
              </a:lnSpc>
            </a:pPr>
            <a:r>
              <a:rPr lang="en-US" sz="1300" b="0" strike="noStrike" spc="-1" dirty="0" err="1">
                <a:solidFill>
                  <a:srgbClr val="000000"/>
                </a:solidFill>
                <a:latin typeface="Courier New"/>
              </a:rPr>
              <a:t>doInterval</a:t>
            </a:r>
            <a:r>
              <a:rPr lang="en-US" sz="1300" b="0" strike="noStrike" spc="-1" dirty="0">
                <a:solidFill>
                  <a:srgbClr val="000000"/>
                </a:solidFill>
                <a:latin typeface="Courier New"/>
              </a:rPr>
              <a:t>();</a:t>
            </a:r>
            <a:endParaRPr lang="en-US" sz="1300" b="0" strike="noStrike" spc="-1" dirty="0">
              <a:latin typeface="Arial"/>
            </a:endParaRPr>
          </a:p>
          <a:p>
            <a:pPr>
              <a:lnSpc>
                <a:spcPts val="1151"/>
              </a:lnSpc>
            </a:pPr>
            <a:endParaRPr lang="en-US" sz="1300" b="0" strike="noStrike" spc="-1" dirty="0">
              <a:latin typeface="Arial"/>
            </a:endParaRPr>
          </a:p>
          <a:p>
            <a:pPr>
              <a:lnSpc>
                <a:spcPts val="1151"/>
              </a:lnSpc>
            </a:pPr>
            <a:r>
              <a:rPr lang="en-US" sz="1300" b="0" strike="noStrike" spc="-1" dirty="0">
                <a:solidFill>
                  <a:srgbClr val="000000"/>
                </a:solidFill>
                <a:latin typeface="Courier New"/>
              </a:rPr>
              <a:t>function </a:t>
            </a:r>
            <a:r>
              <a:rPr lang="en-US" sz="1300" b="0" strike="noStrike" spc="-1" dirty="0" err="1">
                <a:solidFill>
                  <a:srgbClr val="000000"/>
                </a:solidFill>
                <a:latin typeface="Courier New"/>
              </a:rPr>
              <a:t>doInterval</a:t>
            </a:r>
            <a:r>
              <a:rPr lang="en-US" sz="1300" b="0" strike="noStrike" spc="-1" dirty="0">
                <a:solidFill>
                  <a:srgbClr val="000000"/>
                </a:solidFill>
                <a:latin typeface="Courier New"/>
              </a:rPr>
              <a:t>(err, x) {</a:t>
            </a:r>
            <a:endParaRPr lang="en-US" sz="1300" b="0" strike="noStrike" spc="-1" dirty="0">
              <a:latin typeface="Arial"/>
            </a:endParaRPr>
          </a:p>
          <a:p>
            <a:pPr>
              <a:lnSpc>
                <a:spcPts val="1151"/>
              </a:lnSpc>
            </a:pPr>
            <a:r>
              <a:rPr lang="en-US" sz="1300" b="0" strike="noStrike" spc="-1" dirty="0">
                <a:solidFill>
                  <a:srgbClr val="000000"/>
                </a:solidFill>
                <a:latin typeface="Courier New"/>
              </a:rPr>
              <a:t>    if(err) {</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r>
              <a:rPr lang="en-US" sz="1300" b="0" strike="noStrike" spc="-1" dirty="0" err="1">
                <a:solidFill>
                  <a:srgbClr val="000000"/>
                </a:solidFill>
                <a:latin typeface="Courier New"/>
              </a:rPr>
              <a:t>console.log</a:t>
            </a:r>
            <a:r>
              <a:rPr lang="en-US" sz="1300" b="0" strike="noStrike" spc="-1" dirty="0">
                <a:solidFill>
                  <a:srgbClr val="000000"/>
                </a:solidFill>
                <a:latin typeface="Courier New"/>
              </a:rPr>
              <a:t>('err = ' + err);</a:t>
            </a:r>
            <a:endParaRPr lang="en-US" sz="1300" b="0" strike="noStrike" spc="-1" dirty="0">
              <a:latin typeface="Arial"/>
            </a:endParaRPr>
          </a:p>
          <a:p>
            <a:pPr>
              <a:lnSpc>
                <a:spcPts val="1151"/>
              </a:lnSpc>
            </a:pPr>
            <a:r>
              <a:rPr lang="en-US" sz="1300" b="0" strike="noStrike" spc="-1" dirty="0">
                <a:solidFill>
                  <a:srgbClr val="000000"/>
                </a:solidFill>
                <a:latin typeface="Courier New"/>
              </a:rPr>
              <a:t>        return;</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r>
              <a:rPr lang="en-US" sz="1300" b="0" strike="noStrike" spc="-1" dirty="0" err="1">
                <a:solidFill>
                  <a:srgbClr val="000000"/>
                </a:solidFill>
                <a:latin typeface="Courier New"/>
              </a:rPr>
              <a:t>setInterval</a:t>
            </a:r>
            <a:r>
              <a:rPr lang="en-US" sz="1300" b="0" strike="noStrike" spc="-1" dirty="0">
                <a:solidFill>
                  <a:srgbClr val="000000"/>
                </a:solidFill>
                <a:latin typeface="Courier New"/>
              </a:rPr>
              <a:t>(fade, 20);      // Step every 20 </a:t>
            </a:r>
            <a:r>
              <a:rPr lang="en-US" sz="1300" b="0" strike="noStrike" spc="-1" dirty="0" err="1">
                <a:solidFill>
                  <a:srgbClr val="000000"/>
                </a:solidFill>
                <a:latin typeface="Courier New"/>
              </a:rPr>
              <a:t>ms</a:t>
            </a:r>
            <a:endParaRPr lang="en-US" sz="1300" b="0" strike="noStrike" spc="-1" dirty="0">
              <a:latin typeface="Arial"/>
            </a:endParaRPr>
          </a:p>
          <a:p>
            <a:pPr>
              <a:lnSpc>
                <a:spcPts val="1151"/>
              </a:lnSpc>
            </a:pPr>
            <a:r>
              <a:rPr lang="en-US" sz="1300" b="0" strike="noStrike" spc="-1" dirty="0">
                <a:solidFill>
                  <a:srgbClr val="000000"/>
                </a:solidFill>
                <a:latin typeface="Courier New"/>
              </a:rPr>
              <a:t>}</a:t>
            </a:r>
            <a:endParaRPr lang="en-US" sz="1300" b="0" strike="noStrike" spc="-1" dirty="0">
              <a:latin typeface="Arial"/>
            </a:endParaRPr>
          </a:p>
          <a:p>
            <a:pPr>
              <a:lnSpc>
                <a:spcPts val="1151"/>
              </a:lnSpc>
            </a:pPr>
            <a:endParaRPr lang="en-US" sz="1300" b="0" strike="noStrike" spc="-1" dirty="0">
              <a:latin typeface="Arial"/>
            </a:endParaRPr>
          </a:p>
          <a:p>
            <a:pPr>
              <a:lnSpc>
                <a:spcPts val="1151"/>
              </a:lnSpc>
            </a:pPr>
            <a:r>
              <a:rPr lang="en-US" sz="1300" b="0" strike="noStrike" spc="-1" dirty="0">
                <a:solidFill>
                  <a:srgbClr val="000000"/>
                </a:solidFill>
                <a:latin typeface="Courier New"/>
              </a:rPr>
              <a:t>function fade() {</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r>
              <a:rPr lang="en-US" sz="1300" b="0" strike="noStrike" spc="-1" dirty="0" err="1">
                <a:solidFill>
                  <a:srgbClr val="000000"/>
                </a:solidFill>
                <a:latin typeface="Courier New"/>
              </a:rPr>
              <a:t>b.writeTextFile</a:t>
            </a:r>
            <a:r>
              <a:rPr lang="en-US" sz="1300" b="0" strike="noStrike" spc="-1" dirty="0">
                <a:solidFill>
                  <a:srgbClr val="000000"/>
                </a:solidFill>
                <a:latin typeface="Courier New"/>
              </a:rPr>
              <a:t>(LED, brightness);</a:t>
            </a:r>
            <a:endParaRPr lang="en-US" sz="1300" b="0" strike="noStrike" spc="-1" dirty="0">
              <a:latin typeface="Arial"/>
            </a:endParaRPr>
          </a:p>
          <a:p>
            <a:pPr>
              <a:lnSpc>
                <a:spcPts val="1151"/>
              </a:lnSpc>
            </a:pPr>
            <a:r>
              <a:rPr lang="en-US" sz="1300" b="0" strike="noStrike" spc="-1" dirty="0">
                <a:solidFill>
                  <a:srgbClr val="000000"/>
                </a:solidFill>
                <a:latin typeface="Courier New"/>
              </a:rPr>
              <a:t>    brightness += step;</a:t>
            </a:r>
            <a:endParaRPr lang="en-US" sz="1300" b="0" strike="noStrike" spc="-1" dirty="0">
              <a:latin typeface="Arial"/>
            </a:endParaRPr>
          </a:p>
          <a:p>
            <a:pPr>
              <a:lnSpc>
                <a:spcPts val="1151"/>
              </a:lnSpc>
            </a:pPr>
            <a:r>
              <a:rPr lang="en-US" sz="1300" b="0" strike="noStrike" spc="-1" dirty="0">
                <a:solidFill>
                  <a:srgbClr val="000000"/>
                </a:solidFill>
                <a:latin typeface="Courier New"/>
              </a:rPr>
              <a:t>    if(brightness &gt;= max || brightness &lt;= min) {</a:t>
            </a:r>
            <a:endParaRPr lang="en-US" sz="1300" b="0" strike="noStrike" spc="-1" dirty="0">
              <a:latin typeface="Arial"/>
            </a:endParaRPr>
          </a:p>
          <a:p>
            <a:pPr>
              <a:lnSpc>
                <a:spcPts val="1151"/>
              </a:lnSpc>
            </a:pPr>
            <a:r>
              <a:rPr lang="en-US" sz="1300" b="0" strike="noStrike" spc="-1" dirty="0">
                <a:solidFill>
                  <a:srgbClr val="000000"/>
                </a:solidFill>
                <a:latin typeface="Courier New"/>
              </a:rPr>
              <a:t>        step = -1 * step;</a:t>
            </a:r>
            <a:endParaRPr lang="en-US" sz="1300" b="0" strike="noStrike" spc="-1" dirty="0">
              <a:latin typeface="Arial"/>
            </a:endParaRPr>
          </a:p>
          <a:p>
            <a:pPr>
              <a:lnSpc>
                <a:spcPts val="1151"/>
              </a:lnSpc>
            </a:pPr>
            <a:r>
              <a:rPr lang="en-US" sz="1300" b="0" strike="noStrike" spc="-1" dirty="0">
                <a:solidFill>
                  <a:srgbClr val="000000"/>
                </a:solidFill>
                <a:latin typeface="Courier New"/>
              </a:rPr>
              <a:t>    }</a:t>
            </a:r>
            <a:endParaRPr lang="en-US" sz="1300" b="0" strike="noStrike" spc="-1" dirty="0">
              <a:latin typeface="Arial"/>
            </a:endParaRPr>
          </a:p>
          <a:p>
            <a:pPr>
              <a:lnSpc>
                <a:spcPts val="1151"/>
              </a:lnSpc>
            </a:pPr>
            <a:r>
              <a:rPr lang="en-US" sz="1300" b="0" strike="noStrike" spc="-1" dirty="0">
                <a:solidFill>
                  <a:srgbClr val="000000"/>
                </a:solidFill>
                <a:latin typeface="Courier New"/>
              </a:rPr>
              <a:t>}</a:t>
            </a:r>
            <a:endParaRPr lang="en-US" sz="1300" b="0" strike="noStrike" spc="-1" dirty="0">
              <a:latin typeface="Arial"/>
            </a:endParaRPr>
          </a:p>
        </p:txBody>
      </p:sp>
      <p:sp>
        <p:nvSpPr>
          <p:cNvPr id="95" name="CustomShape 2"/>
          <p:cNvSpPr/>
          <p:nvPr/>
        </p:nvSpPr>
        <p:spPr>
          <a:xfrm>
            <a:off x="355320" y="463680"/>
            <a:ext cx="7247160" cy="48349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Fade an </a:t>
            </a:r>
            <a:r>
              <a:rPr lang="en-US" sz="1600" b="1" strike="noStrike" spc="-1" dirty="0" smtClean="0">
                <a:solidFill>
                  <a:srgbClr val="000000"/>
                </a:solidFill>
                <a:latin typeface="Arial"/>
              </a:rPr>
              <a:t>LED</a:t>
            </a:r>
            <a:endParaRPr lang="en-US" sz="1600" b="0" strike="noStrike" spc="-1" dirty="0">
              <a:latin typeface="Arial"/>
            </a:endParaRPr>
          </a:p>
        </p:txBody>
      </p:sp>
      <p:sp>
        <p:nvSpPr>
          <p:cNvPr id="96" name="CustomShape 3"/>
          <p:cNvSpPr/>
          <p:nvPr/>
        </p:nvSpPr>
        <p:spPr>
          <a:xfrm>
            <a:off x="457200" y="1153556"/>
            <a:ext cx="1101600" cy="345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20000"/>
              </a:lnSpc>
            </a:pPr>
            <a:r>
              <a:rPr lang="en-US" sz="1400" b="1" strike="noStrike" spc="-1">
                <a:solidFill>
                  <a:srgbClr val="000000"/>
                </a:solidFill>
                <a:latin typeface="Arial"/>
              </a:rPr>
              <a:t>fadeLED.js</a:t>
            </a:r>
            <a:endParaRPr lang="en-US" sz="1400" b="0" strike="noStrike" spc="-1">
              <a:latin typeface="Arial"/>
            </a:endParaRPr>
          </a:p>
        </p:txBody>
      </p:sp>
    </p:spTree>
    <p:extLst>
      <p:ext uri="{BB962C8B-B14F-4D97-AF65-F5344CB8AC3E}">
        <p14:creationId xmlns:p14="http://schemas.microsoft.com/office/powerpoint/2010/main" val="3791227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1"/>
          <p:cNvSpPr/>
          <p:nvPr/>
        </p:nvSpPr>
        <p:spPr>
          <a:xfrm>
            <a:off x="355320" y="463680"/>
            <a:ext cx="7247160" cy="1970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Using Node-RED to read and write </a:t>
            </a:r>
            <a:r>
              <a:rPr lang="en-US" sz="1600" b="1" strike="noStrike" spc="-1" dirty="0" smtClean="0">
                <a:solidFill>
                  <a:srgbClr val="000000"/>
                </a:solidFill>
                <a:latin typeface="Arial"/>
              </a:rPr>
              <a:t>files</a:t>
            </a:r>
          </a:p>
          <a:p>
            <a:pPr>
              <a:lnSpc>
                <a:spcPct val="120000"/>
              </a:lnSpc>
            </a:pPr>
            <a:endParaRPr lang="en-US" sz="14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Read light sensor data and output to green LED brightness</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a:solidFill>
                  <a:srgbClr val="000000"/>
                </a:solidFill>
                <a:latin typeface="Arial"/>
              </a:rPr>
              <a:t>Node-RED is a flow-based development tool developed originally by IBM for wiring together hardware devices, APIs and online services as part of the Internet of Things. Node-RED provides a browser-based flow editor, which can be used to create JavaScript functions. Linux turns devices into virtual files, making Node-RED well suited to interacting with the physical world.</a:t>
            </a:r>
            <a:endParaRPr lang="en-US" sz="1100" b="0" strike="noStrike" spc="-1" dirty="0">
              <a:latin typeface="Arial"/>
            </a:endParaRPr>
          </a:p>
          <a:p>
            <a:pPr>
              <a:lnSpc>
                <a:spcPct val="120000"/>
              </a:lnSpc>
            </a:pPr>
            <a:r>
              <a:rPr lang="en-US" sz="1100" b="1" strike="noStrike" spc="-1" dirty="0">
                <a:solidFill>
                  <a:srgbClr val="000000"/>
                </a:solidFill>
                <a:latin typeface="Arial"/>
              </a:rPr>
              <a:t>Do this:</a:t>
            </a:r>
            <a:endParaRPr lang="en-US" sz="1100" b="0" strike="noStrike" spc="-1" dirty="0">
              <a:latin typeface="Arial"/>
            </a:endParaRPr>
          </a:p>
          <a:p>
            <a:pPr>
              <a:lnSpc>
                <a:spcPct val="120000"/>
              </a:lnSpc>
            </a:pPr>
            <a:r>
              <a:rPr lang="en-US" sz="1100" b="0" strike="noStrike" spc="-1" dirty="0">
                <a:solidFill>
                  <a:srgbClr val="000000"/>
                </a:solidFill>
                <a:latin typeface="Arial"/>
              </a:rPr>
              <a:t>1. Open Node-RED by pointing your browser to </a:t>
            </a:r>
            <a:r>
              <a:rPr lang="en-US" sz="1200" b="1" strike="noStrike" spc="-1" dirty="0">
                <a:solidFill>
                  <a:srgbClr val="21409A"/>
                </a:solidFill>
                <a:latin typeface="Arial"/>
              </a:rPr>
              <a:t>http://192.168.7.2:1880</a:t>
            </a:r>
            <a:endParaRPr lang="en-US" sz="1200" b="0" strike="noStrike" spc="-1" dirty="0">
              <a:latin typeface="Arial"/>
            </a:endParaRPr>
          </a:p>
          <a:p>
            <a:pPr>
              <a:lnSpc>
                <a:spcPct val="120000"/>
              </a:lnSpc>
            </a:pPr>
            <a:endParaRPr lang="en-US" sz="1200" b="0" strike="noStrike" spc="-1" dirty="0">
              <a:latin typeface="Arial"/>
            </a:endParaRPr>
          </a:p>
        </p:txBody>
      </p:sp>
      <p:sp>
        <p:nvSpPr>
          <p:cNvPr id="100" name="CustomShape 2"/>
          <p:cNvSpPr/>
          <p:nvPr/>
        </p:nvSpPr>
        <p:spPr>
          <a:xfrm>
            <a:off x="355320" y="6674349"/>
            <a:ext cx="7247160" cy="2299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100" b="0" strike="noStrike" spc="-1" dirty="0">
                <a:solidFill>
                  <a:srgbClr val="000000"/>
                </a:solidFill>
                <a:latin typeface="Arial"/>
              </a:rPr>
              <a:t>2. Make sure the big “DEPLOY” button in the top right corner is greyed-out by clicking it. This makes sure any changes you’ve made have been started on your </a:t>
            </a:r>
            <a:r>
              <a:rPr lang="en-US" sz="1100" b="0" strike="noStrike" spc="-1" dirty="0" err="1">
                <a:solidFill>
                  <a:srgbClr val="000000"/>
                </a:solidFill>
                <a:latin typeface="Arial"/>
              </a:rPr>
              <a:t>PocketBeagle</a:t>
            </a:r>
            <a:r>
              <a:rPr lang="en-US" sz="1100" b="0" strike="noStrike" spc="-1" dirty="0">
                <a:solidFill>
                  <a:srgbClr val="000000"/>
                </a:solidFill>
                <a:latin typeface="Arial"/>
              </a:rPr>
              <a:t>. The program will run continuously.</a:t>
            </a:r>
            <a:endParaRPr lang="en-US" sz="1100" b="0" strike="noStrike" spc="-1" dirty="0">
              <a:latin typeface="Arial"/>
            </a:endParaRPr>
          </a:p>
          <a:p>
            <a:pPr>
              <a:lnSpc>
                <a:spcPct val="120000"/>
              </a:lnSpc>
            </a:pPr>
            <a:r>
              <a:rPr lang="en-US" sz="1100" b="0" strike="noStrike" spc="-1" dirty="0">
                <a:solidFill>
                  <a:srgbClr val="000000"/>
                </a:solidFill>
                <a:latin typeface="Arial"/>
              </a:rPr>
              <a:t>3. Click the </a:t>
            </a:r>
            <a:r>
              <a:rPr lang="en-US" sz="1100" b="0" strike="noStrike" spc="-1" dirty="0" err="1">
                <a:solidFill>
                  <a:srgbClr val="000000"/>
                </a:solidFill>
                <a:latin typeface="Arial"/>
              </a:rPr>
              <a:t>highlightable</a:t>
            </a:r>
            <a:r>
              <a:rPr lang="en-US" sz="1100" b="0" strike="noStrike" spc="-1" dirty="0">
                <a:solidFill>
                  <a:srgbClr val="000000"/>
                </a:solidFill>
                <a:latin typeface="Arial"/>
              </a:rPr>
              <a:t> button to the left of the “ON”. Cover the light sensor to notice the brightness of the green LED adjust.</a:t>
            </a:r>
            <a:endParaRPr lang="en-US" sz="1100" b="0" strike="noStrike" spc="-1" dirty="0">
              <a:latin typeface="Arial"/>
            </a:endParaRPr>
          </a:p>
          <a:p>
            <a:pPr>
              <a:lnSpc>
                <a:spcPct val="120000"/>
              </a:lnSpc>
            </a:pPr>
            <a:r>
              <a:rPr lang="en-US" sz="1100" b="0" strike="noStrike" spc="-1" dirty="0">
                <a:solidFill>
                  <a:srgbClr val="000000"/>
                </a:solidFill>
                <a:latin typeface="Arial"/>
              </a:rPr>
              <a:t>4. Try double-clicking on each node to see the parameters used for the demo.</a:t>
            </a:r>
            <a:endParaRPr lang="en-US" sz="1100" b="0" strike="noStrike" spc="-1" dirty="0">
              <a:latin typeface="Arial"/>
            </a:endParaRPr>
          </a:p>
          <a:p>
            <a:pPr>
              <a:lnSpc>
                <a:spcPct val="120000"/>
              </a:lnSpc>
            </a:pPr>
            <a:r>
              <a:rPr lang="en-US" sz="1100" b="0" strike="noStrike" spc="-1" dirty="0">
                <a:solidFill>
                  <a:srgbClr val="000000"/>
                </a:solidFill>
                <a:latin typeface="Arial"/>
              </a:rPr>
              <a:t>5. Click the </a:t>
            </a:r>
            <a:r>
              <a:rPr lang="en-US" sz="1100" b="0" strike="noStrike" spc="-1" dirty="0" err="1">
                <a:solidFill>
                  <a:srgbClr val="000000"/>
                </a:solidFill>
                <a:latin typeface="Arial"/>
              </a:rPr>
              <a:t>highlightable</a:t>
            </a:r>
            <a:r>
              <a:rPr lang="en-US" sz="1100" b="0" strike="noStrike" spc="-1" dirty="0">
                <a:solidFill>
                  <a:srgbClr val="000000"/>
                </a:solidFill>
                <a:latin typeface="Arial"/>
              </a:rPr>
              <a:t> button to the left of the “OFF” to stop adjusting the brightness of the green LED.</a:t>
            </a:r>
            <a:endParaRPr lang="en-US" sz="1100" b="0" strike="noStrike" spc="-1" dirty="0">
              <a:latin typeface="Arial"/>
            </a:endParaRPr>
          </a:p>
          <a:p>
            <a:pPr>
              <a:lnSpc>
                <a:spcPct val="120000"/>
              </a:lnSpc>
            </a:pPr>
            <a:r>
              <a:rPr lang="en-US" sz="1100" b="0" strike="noStrike" spc="-1" dirty="0">
                <a:solidFill>
                  <a:srgbClr val="000000"/>
                </a:solidFill>
                <a:latin typeface="Arial"/>
              </a:rPr>
              <a:t>6. Explore </a:t>
            </a:r>
            <a:endParaRPr lang="en-US" sz="1100" b="0" strike="noStrike" spc="-1" dirty="0">
              <a:latin typeface="Arial"/>
            </a:endParaRPr>
          </a:p>
          <a:p>
            <a:pPr>
              <a:lnSpc>
                <a:spcPct val="120000"/>
              </a:lnSpc>
            </a:pPr>
            <a:r>
              <a:rPr lang="en-US" sz="1100" b="1" strike="noStrike" spc="-1" dirty="0">
                <a:solidFill>
                  <a:srgbClr val="000000"/>
                </a:solidFill>
                <a:latin typeface="Arial"/>
              </a:rPr>
              <a:t>Challenge #1</a:t>
            </a:r>
            <a:r>
              <a:rPr lang="en-US" sz="1100" b="0" strike="noStrike" spc="-1" dirty="0">
                <a:solidFill>
                  <a:srgbClr val="000000"/>
                </a:solidFill>
                <a:latin typeface="Arial"/>
              </a:rPr>
              <a:t>: Try updating the blue LED rather than the green LED. Remember to click the “DEPLOY” button to save and run your changes.</a:t>
            </a:r>
            <a:endParaRPr lang="en-US" sz="1100" b="0" strike="noStrike" spc="-1" dirty="0">
              <a:latin typeface="Arial"/>
            </a:endParaRPr>
          </a:p>
          <a:p>
            <a:pPr>
              <a:lnSpc>
                <a:spcPct val="120000"/>
              </a:lnSpc>
            </a:pPr>
            <a:r>
              <a:rPr lang="en-US" sz="1100" b="1" strike="noStrike" spc="-1" dirty="0">
                <a:solidFill>
                  <a:srgbClr val="000000"/>
                </a:solidFill>
                <a:latin typeface="Arial"/>
              </a:rPr>
              <a:t>Challenge #2</a:t>
            </a:r>
            <a:r>
              <a:rPr lang="en-US" sz="1100" b="0" strike="noStrike" spc="-1" dirty="0">
                <a:solidFill>
                  <a:srgbClr val="000000"/>
                </a:solidFill>
                <a:latin typeface="Arial"/>
              </a:rPr>
              <a:t>: Try reading from the I2C accelerometer rather than the light sensor.</a:t>
            </a:r>
            <a:endParaRPr lang="en-US" sz="1100" b="0" strike="noStrike" spc="-1" dirty="0">
              <a:latin typeface="Arial"/>
            </a:endParaRPr>
          </a:p>
          <a:p>
            <a:pPr>
              <a:lnSpc>
                <a:spcPct val="120000"/>
              </a:lnSpc>
            </a:pPr>
            <a:r>
              <a:rPr lang="en-US" sz="1100" b="1" strike="noStrike" spc="-1" dirty="0">
                <a:solidFill>
                  <a:srgbClr val="000000"/>
                </a:solidFill>
                <a:latin typeface="Arial"/>
              </a:rPr>
              <a:t>Challenge #3</a:t>
            </a:r>
            <a:r>
              <a:rPr lang="en-US" sz="1100" b="0" strike="noStrike" spc="-1" dirty="0">
                <a:solidFill>
                  <a:srgbClr val="000000"/>
                </a:solidFill>
                <a:latin typeface="Arial"/>
              </a:rPr>
              <a:t>: Use a “</a:t>
            </a:r>
            <a:r>
              <a:rPr lang="en-US" sz="1100" b="0" strike="noStrike" spc="-1" dirty="0" err="1">
                <a:solidFill>
                  <a:srgbClr val="000000"/>
                </a:solidFill>
                <a:latin typeface="Arial"/>
              </a:rPr>
              <a:t>gpio</a:t>
            </a:r>
            <a:r>
              <a:rPr lang="en-US" sz="1100" b="0" strike="noStrike" spc="-1" dirty="0">
                <a:solidFill>
                  <a:srgbClr val="000000"/>
                </a:solidFill>
                <a:latin typeface="Arial"/>
              </a:rPr>
              <a:t> in” node to use the status of the “L” or “R” buttons to update the LED.</a:t>
            </a:r>
            <a:endParaRPr lang="en-US" sz="1100" b="0" strike="noStrike" spc="-1" dirty="0">
              <a:latin typeface="Arial"/>
            </a:endParaRPr>
          </a:p>
        </p:txBody>
      </p:sp>
      <p:grpSp>
        <p:nvGrpSpPr>
          <p:cNvPr id="2" name="Group 1"/>
          <p:cNvGrpSpPr/>
          <p:nvPr/>
        </p:nvGrpSpPr>
        <p:grpSpPr>
          <a:xfrm>
            <a:off x="435960" y="2643104"/>
            <a:ext cx="6827760" cy="3840480"/>
            <a:chOff x="435960" y="2360880"/>
            <a:chExt cx="6827760" cy="3840480"/>
          </a:xfrm>
        </p:grpSpPr>
        <p:pic>
          <p:nvPicPr>
            <p:cNvPr id="99" name="Picture 98"/>
            <p:cNvPicPr/>
            <p:nvPr/>
          </p:nvPicPr>
          <p:blipFill>
            <a:blip r:embed="rId2"/>
            <a:stretch/>
          </p:blipFill>
          <p:spPr>
            <a:xfrm>
              <a:off x="435960" y="2360880"/>
              <a:ext cx="6827760" cy="3840480"/>
            </a:xfrm>
            <a:prstGeom prst="rect">
              <a:avLst/>
            </a:prstGeom>
            <a:ln>
              <a:noFill/>
            </a:ln>
          </p:spPr>
        </p:pic>
        <p:sp>
          <p:nvSpPr>
            <p:cNvPr id="101" name="CustomShape 3"/>
            <p:cNvSpPr/>
            <p:nvPr/>
          </p:nvSpPr>
          <p:spPr>
            <a:xfrm>
              <a:off x="6400800" y="2707200"/>
              <a:ext cx="731520" cy="365760"/>
            </a:xfrm>
            <a:prstGeom prst="ellipse">
              <a:avLst/>
            </a:prstGeom>
            <a:noFill/>
            <a:ln w="29160">
              <a:solidFill>
                <a:srgbClr val="FF0000"/>
              </a:solidFill>
              <a:round/>
            </a:ln>
          </p:spPr>
          <p:style>
            <a:lnRef idx="0">
              <a:scrgbClr r="0" g="0" b="0"/>
            </a:lnRef>
            <a:fillRef idx="0">
              <a:scrgbClr r="0" g="0" b="0"/>
            </a:fillRef>
            <a:effectRef idx="0">
              <a:scrgbClr r="0" g="0" b="0"/>
            </a:effectRef>
            <a:fontRef idx="minor"/>
          </p:style>
        </p:sp>
        <p:sp>
          <p:nvSpPr>
            <p:cNvPr id="102" name="CustomShape 4"/>
            <p:cNvSpPr/>
            <p:nvPr/>
          </p:nvSpPr>
          <p:spPr>
            <a:xfrm>
              <a:off x="1737360" y="4389120"/>
              <a:ext cx="365760" cy="182880"/>
            </a:xfrm>
            <a:prstGeom prst="ellipse">
              <a:avLst/>
            </a:prstGeom>
            <a:noFill/>
            <a:ln w="29160">
              <a:solidFill>
                <a:srgbClr val="FF0000"/>
              </a:solidFill>
              <a:round/>
            </a:ln>
          </p:spPr>
          <p:style>
            <a:lnRef idx="0">
              <a:scrgbClr r="0" g="0" b="0"/>
            </a:lnRef>
            <a:fillRef idx="0">
              <a:scrgbClr r="0" g="0" b="0"/>
            </a:fillRef>
            <a:effectRef idx="0">
              <a:scrgbClr r="0" g="0" b="0"/>
            </a:effectRef>
            <a:fontRef idx="minor"/>
          </p:style>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ustomShape 1"/>
          <p:cNvSpPr/>
          <p:nvPr/>
        </p:nvSpPr>
        <p:spPr>
          <a:xfrm>
            <a:off x="360360" y="7495272"/>
            <a:ext cx="4180320" cy="22960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500" b="0" strike="noStrike" spc="-1">
                <a:solidFill>
                  <a:srgbClr val="000000"/>
                </a:solidFill>
                <a:latin typeface="Courier New"/>
              </a:rPr>
              <a:t>cd /sys/class/leds</a:t>
            </a:r>
            <a:endParaRPr lang="en-US" sz="1500" b="0" strike="noStrike" spc="-1">
              <a:latin typeface="Arial"/>
            </a:endParaRPr>
          </a:p>
          <a:p>
            <a:pPr>
              <a:lnSpc>
                <a:spcPct val="100000"/>
              </a:lnSpc>
            </a:pPr>
            <a:r>
              <a:rPr lang="en-US" sz="1500" b="0" strike="noStrike" spc="-1">
                <a:solidFill>
                  <a:srgbClr val="000000"/>
                </a:solidFill>
                <a:latin typeface="Courier New"/>
              </a:rPr>
              <a:t>ls</a:t>
            </a:r>
            <a:endParaRPr lang="en-US" sz="1500" b="0" strike="noStrike" spc="-1">
              <a:latin typeface="Arial"/>
            </a:endParaRPr>
          </a:p>
          <a:p>
            <a:pPr>
              <a:lnSpc>
                <a:spcPct val="100000"/>
              </a:lnSpc>
            </a:pPr>
            <a:r>
              <a:rPr lang="en-US" sz="1500" b="0" strike="noStrike" spc="-1">
                <a:solidFill>
                  <a:srgbClr val="000000"/>
                </a:solidFill>
                <a:latin typeface="Courier New"/>
              </a:rPr>
              <a:t>echo 1 &gt; techlab\:\:seg0/brightness</a:t>
            </a:r>
            <a:endParaRPr lang="en-US" sz="1500" b="0" strike="noStrike" spc="-1">
              <a:latin typeface="Arial"/>
            </a:endParaRPr>
          </a:p>
          <a:p>
            <a:pPr>
              <a:lnSpc>
                <a:spcPct val="100000"/>
              </a:lnSpc>
            </a:pPr>
            <a:r>
              <a:rPr lang="en-US" sz="1500" b="0" strike="noStrike" spc="-1">
                <a:solidFill>
                  <a:srgbClr val="000000"/>
                </a:solidFill>
                <a:latin typeface="Courier New"/>
              </a:rPr>
              <a:t>config-pin p1.33 pwm</a:t>
            </a:r>
            <a:endParaRPr lang="en-US" sz="1500" b="0" strike="noStrike" spc="-1">
              <a:latin typeface="Arial"/>
            </a:endParaRPr>
          </a:p>
          <a:p>
            <a:pPr>
              <a:lnSpc>
                <a:spcPct val="100000"/>
              </a:lnSpc>
            </a:pPr>
            <a:r>
              <a:rPr lang="en-US" sz="1500" b="0" strike="noStrike" spc="-1">
                <a:solidFill>
                  <a:srgbClr val="000000"/>
                </a:solidFill>
                <a:latin typeface="Courier New"/>
              </a:rPr>
              <a:t>echo 10 &gt; techlab\:\:red/brightness</a:t>
            </a:r>
            <a:endParaRPr lang="en-US" sz="1500" b="0" strike="noStrike" spc="-1">
              <a:latin typeface="Arial"/>
            </a:endParaRPr>
          </a:p>
          <a:p>
            <a:pPr>
              <a:lnSpc>
                <a:spcPct val="100000"/>
              </a:lnSpc>
            </a:pPr>
            <a:endParaRPr lang="en-US" sz="1500" b="0" strike="noStrike" spc="-1">
              <a:latin typeface="Arial"/>
            </a:endParaRPr>
          </a:p>
          <a:p>
            <a:pPr>
              <a:lnSpc>
                <a:spcPct val="100000"/>
              </a:lnSpc>
            </a:pPr>
            <a:r>
              <a:rPr lang="en-US" sz="1500" b="0" strike="noStrike" spc="-1">
                <a:solidFill>
                  <a:srgbClr val="000000"/>
                </a:solidFill>
                <a:latin typeface="Courier New"/>
              </a:rPr>
              <a:t>cd /sys/class/gpio</a:t>
            </a:r>
            <a:endParaRPr lang="en-US" sz="1500" b="0" strike="noStrike" spc="-1">
              <a:latin typeface="Arial"/>
            </a:endParaRPr>
          </a:p>
          <a:p>
            <a:pPr>
              <a:lnSpc>
                <a:spcPct val="100000"/>
              </a:lnSpc>
            </a:pPr>
            <a:r>
              <a:rPr lang="en-US" sz="1500" b="0" strike="noStrike" spc="-1">
                <a:solidFill>
                  <a:srgbClr val="000000"/>
                </a:solidFill>
                <a:latin typeface="Courier New"/>
              </a:rPr>
              <a:t>config-pin p1.29 gpio</a:t>
            </a:r>
            <a:endParaRPr lang="en-US" sz="1500" b="0" strike="noStrike" spc="-1">
              <a:latin typeface="Arial"/>
            </a:endParaRPr>
          </a:p>
          <a:p>
            <a:pPr>
              <a:lnSpc>
                <a:spcPct val="100000"/>
              </a:lnSpc>
            </a:pPr>
            <a:r>
              <a:rPr lang="en-US" sz="1500" b="0" strike="noStrike" spc="-1">
                <a:solidFill>
                  <a:srgbClr val="000000"/>
                </a:solidFill>
                <a:latin typeface="Courier New"/>
              </a:rPr>
              <a:t>cat gpio45/value gpio117/value</a:t>
            </a:r>
            <a:endParaRPr lang="en-US" sz="1500" b="0" strike="noStrike" spc="-1">
              <a:latin typeface="Arial"/>
            </a:endParaRPr>
          </a:p>
          <a:p>
            <a:pPr>
              <a:lnSpc>
                <a:spcPct val="100000"/>
              </a:lnSpc>
            </a:pPr>
            <a:endParaRPr lang="en-US" sz="1500" b="0" strike="noStrike" spc="-1">
              <a:latin typeface="Arial"/>
            </a:endParaRPr>
          </a:p>
        </p:txBody>
      </p:sp>
      <p:sp>
        <p:nvSpPr>
          <p:cNvPr id="104" name="CustomShape 2"/>
          <p:cNvSpPr/>
          <p:nvPr/>
        </p:nvSpPr>
        <p:spPr>
          <a:xfrm>
            <a:off x="355320" y="463680"/>
            <a:ext cx="7247160" cy="3377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Explore the Linux command </a:t>
            </a:r>
            <a:r>
              <a:rPr lang="en-US" sz="1600" b="1" strike="noStrike" spc="-1" dirty="0" smtClean="0">
                <a:solidFill>
                  <a:srgbClr val="000000"/>
                </a:solidFill>
                <a:latin typeface="Arial"/>
              </a:rPr>
              <a:t>line</a:t>
            </a:r>
            <a:br>
              <a:rPr lang="en-US" sz="1600" b="1" strike="noStrike" spc="-1" dirty="0" smtClean="0">
                <a:solidFill>
                  <a:srgbClr val="000000"/>
                </a:solidFill>
                <a:latin typeface="Arial"/>
              </a:rPr>
            </a:br>
            <a:endParaRPr lang="en-US" sz="16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Learn to send several basic commands to the shell</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a:solidFill>
                  <a:srgbClr val="000000"/>
                </a:solidFill>
                <a:latin typeface="Arial"/>
              </a:rPr>
              <a:t>The true power of Linux to automate many aspects of your life cannot be achieved without some utilization of the command line shell. The Cloud9 IDE makes it easy to access this directly from your web browser. Another great resource for learning is </a:t>
            </a:r>
            <a:r>
              <a:rPr lang="en-US" sz="1200" b="1" strike="noStrike" spc="-1" dirty="0" err="1">
                <a:solidFill>
                  <a:srgbClr val="21409A"/>
                </a:solidFill>
                <a:latin typeface="Arial"/>
              </a:rPr>
              <a:t>linuxcommand.org</a:t>
            </a:r>
            <a:r>
              <a:rPr lang="en-US" sz="1100" b="0" strike="noStrike" spc="-1" dirty="0">
                <a:solidFill>
                  <a:srgbClr val="000000"/>
                </a:solidFill>
                <a:latin typeface="Arial"/>
              </a:rPr>
              <a:t>. </a:t>
            </a:r>
            <a:endParaRPr lang="en-US" sz="1100" b="0" strike="noStrike" spc="-1" dirty="0">
              <a:latin typeface="Arial"/>
            </a:endParaRPr>
          </a:p>
          <a:p>
            <a:pPr>
              <a:lnSpc>
                <a:spcPct val="120000"/>
              </a:lnSpc>
            </a:pPr>
            <a:r>
              <a:rPr lang="en-US" sz="1100" b="1" strike="noStrike" spc="-1" dirty="0">
                <a:solidFill>
                  <a:srgbClr val="000000"/>
                </a:solidFill>
                <a:latin typeface="Arial"/>
              </a:rPr>
              <a:t>Do this in the Cloud9 IDE:</a:t>
            </a:r>
            <a:endParaRPr lang="en-US" sz="1100" b="0" strike="noStrike" spc="-1" dirty="0">
              <a:latin typeface="Arial"/>
            </a:endParaRPr>
          </a:p>
          <a:p>
            <a:pPr>
              <a:lnSpc>
                <a:spcPct val="120000"/>
              </a:lnSpc>
            </a:pPr>
            <a:r>
              <a:rPr lang="en-US" sz="1100" b="0" strike="noStrike" spc="-1" dirty="0">
                <a:solidFill>
                  <a:srgbClr val="000000"/>
                </a:solidFill>
                <a:latin typeface="Arial"/>
              </a:rPr>
              <a:t>1. Click in the terminal window at the bottom half of the IDE. You can also open a new terminal by clicking the “+” in the window tabs and selecting “New Terminal”.</a:t>
            </a:r>
            <a:endParaRPr lang="en-US" sz="1100" b="0" strike="noStrike" spc="-1" dirty="0">
              <a:latin typeface="Arial"/>
            </a:endParaRPr>
          </a:p>
          <a:p>
            <a:pPr>
              <a:lnSpc>
                <a:spcPct val="120000"/>
              </a:lnSpc>
            </a:pPr>
            <a:r>
              <a:rPr lang="en-US" sz="1100" b="0" strike="noStrike" spc="-1" dirty="0">
                <a:solidFill>
                  <a:srgbClr val="000000"/>
                </a:solidFill>
                <a:latin typeface="Arial"/>
              </a:rPr>
              <a:t>2. Try typing in the “commands to try”. Press &lt;ENTER&gt; after each command. Take note of how the prompt changes to show you the current active directory. Use the up and down arrows to cycle through commands you’ve typed before, in case you want to repeat any.</a:t>
            </a:r>
            <a:endParaRPr lang="en-US" sz="1100" b="0" strike="noStrike" spc="-1" dirty="0">
              <a:latin typeface="Arial"/>
            </a:endParaRPr>
          </a:p>
          <a:p>
            <a:pPr>
              <a:lnSpc>
                <a:spcPct val="120000"/>
              </a:lnSpc>
            </a:pPr>
            <a:r>
              <a:rPr lang="en-US" sz="1100" b="1" strike="noStrike" spc="-1" dirty="0">
                <a:solidFill>
                  <a:srgbClr val="000000"/>
                </a:solidFill>
                <a:latin typeface="Arial"/>
              </a:rPr>
              <a:t>Challenge #1</a:t>
            </a:r>
            <a:r>
              <a:rPr lang="en-US" sz="1100" b="0" strike="noStrike" spc="-1" dirty="0">
                <a:solidFill>
                  <a:srgbClr val="000000"/>
                </a:solidFill>
                <a:latin typeface="Arial"/>
              </a:rPr>
              <a:t>: Can you repeat the last command below that prints GPIO values and change the values?</a:t>
            </a:r>
            <a:endParaRPr lang="en-US" sz="1100" b="0" strike="noStrike" spc="-1" dirty="0">
              <a:latin typeface="Arial"/>
            </a:endParaRPr>
          </a:p>
          <a:p>
            <a:pPr>
              <a:lnSpc>
                <a:spcPct val="120000"/>
              </a:lnSpc>
            </a:pPr>
            <a:r>
              <a:rPr lang="en-US" sz="1100" b="1" strike="noStrike" spc="-1" dirty="0">
                <a:solidFill>
                  <a:srgbClr val="000000"/>
                </a:solidFill>
                <a:latin typeface="Arial"/>
              </a:rPr>
              <a:t>Challenge #2</a:t>
            </a:r>
            <a:r>
              <a:rPr lang="en-US" sz="1100" b="0" strike="noStrike" spc="-1" dirty="0">
                <a:solidFill>
                  <a:srgbClr val="000000"/>
                </a:solidFill>
                <a:latin typeface="Arial"/>
              </a:rPr>
              <a:t>: Using the “watch” command, can you monitor the I2C accelerometer status?</a:t>
            </a:r>
            <a:endParaRPr lang="en-US" sz="1100" b="0" strike="noStrike" spc="-1" dirty="0">
              <a:latin typeface="Arial"/>
            </a:endParaRPr>
          </a:p>
          <a:p>
            <a:pPr>
              <a:lnSpc>
                <a:spcPct val="120000"/>
              </a:lnSpc>
            </a:pPr>
            <a:r>
              <a:rPr lang="en-US" sz="1100" b="1" strike="noStrike" spc="-1" dirty="0">
                <a:solidFill>
                  <a:srgbClr val="000000"/>
                </a:solidFill>
                <a:latin typeface="Arial"/>
              </a:rPr>
              <a:t>Challenge #3</a:t>
            </a:r>
            <a:r>
              <a:rPr lang="en-US" sz="1100" b="0" strike="noStrike" spc="-1" dirty="0">
                <a:solidFill>
                  <a:srgbClr val="000000"/>
                </a:solidFill>
                <a:latin typeface="Arial"/>
              </a:rPr>
              <a:t>: Can you use the “</a:t>
            </a:r>
            <a:r>
              <a:rPr lang="en-US" sz="1100" b="0" strike="noStrike" spc="-1" dirty="0" err="1">
                <a:solidFill>
                  <a:srgbClr val="000000"/>
                </a:solidFill>
                <a:latin typeface="Arial"/>
              </a:rPr>
              <a:t>config</a:t>
            </a:r>
            <a:r>
              <a:rPr lang="en-US" sz="1100" b="0" strike="noStrike" spc="-1" dirty="0">
                <a:solidFill>
                  <a:srgbClr val="000000"/>
                </a:solidFill>
                <a:latin typeface="Arial"/>
              </a:rPr>
              <a:t>-pin” command to switch the red LED to a GPIO, set it high and low and then switch it back to PWM mode? What happens if the red LED is in GPIO mode and you change the brightness with the “/sys/class/</a:t>
            </a:r>
            <a:r>
              <a:rPr lang="en-US" sz="1100" b="0" strike="noStrike" spc="-1" dirty="0" err="1">
                <a:solidFill>
                  <a:srgbClr val="000000"/>
                </a:solidFill>
                <a:latin typeface="Arial"/>
              </a:rPr>
              <a:t>leds</a:t>
            </a:r>
            <a:r>
              <a:rPr lang="en-US" sz="1100" b="0" strike="noStrike" spc="-1" dirty="0">
                <a:solidFill>
                  <a:srgbClr val="000000"/>
                </a:solidFill>
                <a:latin typeface="Arial"/>
              </a:rPr>
              <a:t>” entry?</a:t>
            </a:r>
            <a:endParaRPr lang="en-US" sz="1100" b="0" strike="noStrike" spc="-1" dirty="0">
              <a:latin typeface="Arial"/>
            </a:endParaRPr>
          </a:p>
        </p:txBody>
      </p:sp>
      <p:sp>
        <p:nvSpPr>
          <p:cNvPr id="105" name="CustomShape 3"/>
          <p:cNvSpPr/>
          <p:nvPr/>
        </p:nvSpPr>
        <p:spPr>
          <a:xfrm>
            <a:off x="360360" y="7150032"/>
            <a:ext cx="1616760" cy="345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20000"/>
              </a:lnSpc>
            </a:pPr>
            <a:r>
              <a:rPr lang="en-US" sz="1400" b="1" strike="noStrike" spc="-1">
                <a:solidFill>
                  <a:srgbClr val="000000"/>
                </a:solidFill>
                <a:latin typeface="Arial"/>
              </a:rPr>
              <a:t>commands to try</a:t>
            </a:r>
            <a:endParaRPr lang="en-US" sz="1400" b="0" strike="noStrike" spc="-1">
              <a:latin typeface="Arial"/>
            </a:endParaRPr>
          </a:p>
        </p:txBody>
      </p:sp>
      <p:sp>
        <p:nvSpPr>
          <p:cNvPr id="106" name="TextShape 4"/>
          <p:cNvSpPr txBox="1"/>
          <p:nvPr/>
        </p:nvSpPr>
        <p:spPr>
          <a:xfrm>
            <a:off x="5378400" y="4406790"/>
            <a:ext cx="2098080" cy="5443139"/>
          </a:xfrm>
          <a:prstGeom prst="rect">
            <a:avLst/>
          </a:prstGeom>
          <a:noFill/>
          <a:ln>
            <a:solidFill>
              <a:srgbClr val="3465A4"/>
            </a:solidFill>
          </a:ln>
        </p:spPr>
        <p:txBody>
          <a:bodyPr lIns="90000" tIns="45000" rIns="90000" bIns="45000"/>
          <a:lstStyle/>
          <a:p>
            <a:pPr>
              <a:lnSpc>
                <a:spcPct val="100000"/>
              </a:lnSpc>
            </a:pPr>
            <a:r>
              <a:rPr lang="en-US" sz="1050" b="1" strike="noStrike" spc="-1" dirty="0">
                <a:latin typeface="Arial"/>
              </a:rPr>
              <a:t>Some useful commands</a:t>
            </a:r>
            <a:endParaRPr lang="en-US" sz="1050" b="0" strike="noStrike" spc="-1" dirty="0">
              <a:latin typeface="Arial"/>
            </a:endParaRPr>
          </a:p>
          <a:p>
            <a:pPr>
              <a:lnSpc>
                <a:spcPct val="100000"/>
              </a:lnSpc>
            </a:pPr>
            <a:r>
              <a:rPr lang="en-US" sz="1000" b="0" strike="noStrike" spc="-1" dirty="0" err="1">
                <a:latin typeface="Arial"/>
              </a:rPr>
              <a:t>pwd</a:t>
            </a:r>
            <a:r>
              <a:rPr lang="en-US" sz="1000" b="0" strike="noStrike" spc="-1" dirty="0">
                <a:latin typeface="Arial"/>
              </a:rPr>
              <a:t> - show current directory</a:t>
            </a:r>
          </a:p>
          <a:p>
            <a:pPr>
              <a:lnSpc>
                <a:spcPct val="100000"/>
              </a:lnSpc>
            </a:pPr>
            <a:r>
              <a:rPr lang="en-US" sz="1000" b="0" strike="noStrike" spc="-1" dirty="0">
                <a:latin typeface="Arial"/>
              </a:rPr>
              <a:t>cd - change current directory</a:t>
            </a:r>
          </a:p>
          <a:p>
            <a:pPr>
              <a:lnSpc>
                <a:spcPct val="100000"/>
              </a:lnSpc>
            </a:pPr>
            <a:r>
              <a:rPr lang="en-US" sz="1000" b="0" strike="noStrike" spc="-1" dirty="0" err="1">
                <a:latin typeface="Arial"/>
              </a:rPr>
              <a:t>ls</a:t>
            </a:r>
            <a:r>
              <a:rPr lang="en-US" sz="1000" b="0" strike="noStrike" spc="-1" dirty="0">
                <a:latin typeface="Arial"/>
              </a:rPr>
              <a:t> - list directory contents</a:t>
            </a:r>
          </a:p>
          <a:p>
            <a:pPr>
              <a:lnSpc>
                <a:spcPct val="100000"/>
              </a:lnSpc>
            </a:pPr>
            <a:r>
              <a:rPr lang="en-US" sz="1000" b="0" strike="noStrike" spc="-1" dirty="0" err="1">
                <a:latin typeface="Arial"/>
              </a:rPr>
              <a:t>chmod</a:t>
            </a:r>
            <a:r>
              <a:rPr lang="en-US" sz="1000" b="0" strike="noStrike" spc="-1" dirty="0">
                <a:latin typeface="Arial"/>
              </a:rPr>
              <a:t> - change file permissions</a:t>
            </a:r>
          </a:p>
          <a:p>
            <a:pPr>
              <a:lnSpc>
                <a:spcPct val="100000"/>
              </a:lnSpc>
            </a:pPr>
            <a:r>
              <a:rPr lang="en-US" sz="1000" b="0" strike="noStrike" spc="-1" dirty="0" err="1">
                <a:latin typeface="Arial"/>
              </a:rPr>
              <a:t>chown</a:t>
            </a:r>
            <a:r>
              <a:rPr lang="en-US" sz="1000" b="0" strike="noStrike" spc="-1" dirty="0">
                <a:latin typeface="Arial"/>
              </a:rPr>
              <a:t> - change file ownership</a:t>
            </a:r>
          </a:p>
          <a:p>
            <a:pPr>
              <a:lnSpc>
                <a:spcPct val="100000"/>
              </a:lnSpc>
            </a:pPr>
            <a:r>
              <a:rPr lang="en-US" sz="1000" b="0" strike="noStrike" spc="-1" dirty="0" err="1">
                <a:latin typeface="Arial"/>
              </a:rPr>
              <a:t>cp</a:t>
            </a:r>
            <a:r>
              <a:rPr lang="en-US" sz="1000" b="0" strike="noStrike" spc="-1" dirty="0">
                <a:latin typeface="Arial"/>
              </a:rPr>
              <a:t> - copy files</a:t>
            </a:r>
          </a:p>
          <a:p>
            <a:pPr>
              <a:lnSpc>
                <a:spcPct val="100000"/>
              </a:lnSpc>
            </a:pPr>
            <a:r>
              <a:rPr lang="en-US" sz="1000" b="0" strike="noStrike" spc="-1" dirty="0">
                <a:latin typeface="Arial"/>
              </a:rPr>
              <a:t>mv - move files</a:t>
            </a:r>
          </a:p>
          <a:p>
            <a:pPr>
              <a:lnSpc>
                <a:spcPct val="100000"/>
              </a:lnSpc>
            </a:pPr>
            <a:r>
              <a:rPr lang="en-US" sz="1000" b="0" strike="noStrike" spc="-1" dirty="0" err="1">
                <a:latin typeface="Arial"/>
              </a:rPr>
              <a:t>rm</a:t>
            </a:r>
            <a:r>
              <a:rPr lang="en-US" sz="1000" b="0" strike="noStrike" spc="-1" dirty="0">
                <a:latin typeface="Arial"/>
              </a:rPr>
              <a:t> - remove files</a:t>
            </a:r>
          </a:p>
          <a:p>
            <a:pPr>
              <a:lnSpc>
                <a:spcPct val="100000"/>
              </a:lnSpc>
            </a:pPr>
            <a:r>
              <a:rPr lang="en-US" sz="1000" b="0" strike="noStrike" spc="-1" dirty="0" err="1">
                <a:latin typeface="Arial"/>
              </a:rPr>
              <a:t>mkdir</a:t>
            </a:r>
            <a:r>
              <a:rPr lang="en-US" sz="1000" b="0" strike="noStrike" spc="-1" dirty="0">
                <a:latin typeface="Arial"/>
              </a:rPr>
              <a:t> - make directory</a:t>
            </a:r>
          </a:p>
          <a:p>
            <a:pPr>
              <a:lnSpc>
                <a:spcPct val="100000"/>
              </a:lnSpc>
            </a:pPr>
            <a:r>
              <a:rPr lang="en-US" sz="1000" b="0" strike="noStrike" spc="-1" dirty="0" err="1">
                <a:latin typeface="Arial"/>
              </a:rPr>
              <a:t>rmdir</a:t>
            </a:r>
            <a:r>
              <a:rPr lang="en-US" sz="1000" b="0" strike="noStrike" spc="-1" dirty="0">
                <a:latin typeface="Arial"/>
              </a:rPr>
              <a:t> - remove directory</a:t>
            </a:r>
          </a:p>
          <a:p>
            <a:pPr>
              <a:lnSpc>
                <a:spcPct val="100000"/>
              </a:lnSpc>
            </a:pPr>
            <a:r>
              <a:rPr lang="en-US" sz="1000" b="0" strike="noStrike" spc="-1" dirty="0">
                <a:latin typeface="Arial"/>
              </a:rPr>
              <a:t>cat - dump file contents</a:t>
            </a:r>
          </a:p>
          <a:p>
            <a:pPr>
              <a:lnSpc>
                <a:spcPct val="100000"/>
              </a:lnSpc>
            </a:pPr>
            <a:r>
              <a:rPr lang="en-US" sz="1000" b="0" strike="noStrike" spc="-1" dirty="0">
                <a:latin typeface="Arial"/>
              </a:rPr>
              <a:t>less - progressively dump file</a:t>
            </a:r>
          </a:p>
          <a:p>
            <a:pPr>
              <a:lnSpc>
                <a:spcPct val="100000"/>
              </a:lnSpc>
            </a:pPr>
            <a:r>
              <a:rPr lang="en-US" sz="1000" b="0" strike="noStrike" spc="-1" dirty="0">
                <a:latin typeface="Arial"/>
              </a:rPr>
              <a:t>vi - edit file (complex)</a:t>
            </a:r>
          </a:p>
          <a:p>
            <a:pPr>
              <a:lnSpc>
                <a:spcPct val="100000"/>
              </a:lnSpc>
            </a:pPr>
            <a:r>
              <a:rPr lang="en-US" sz="1000" b="0" strike="noStrike" spc="-1" dirty="0" err="1">
                <a:latin typeface="Arial"/>
              </a:rPr>
              <a:t>nano</a:t>
            </a:r>
            <a:r>
              <a:rPr lang="en-US" sz="1000" b="0" strike="noStrike" spc="-1" dirty="0">
                <a:latin typeface="Arial"/>
              </a:rPr>
              <a:t> - edit file (simple)</a:t>
            </a:r>
          </a:p>
          <a:p>
            <a:pPr>
              <a:lnSpc>
                <a:spcPct val="100000"/>
              </a:lnSpc>
            </a:pPr>
            <a:r>
              <a:rPr lang="en-US" sz="1000" b="0" strike="noStrike" spc="-1" dirty="0">
                <a:latin typeface="Arial"/>
              </a:rPr>
              <a:t>head - trim dump to top</a:t>
            </a:r>
          </a:p>
          <a:p>
            <a:pPr>
              <a:lnSpc>
                <a:spcPct val="100000"/>
              </a:lnSpc>
            </a:pPr>
            <a:r>
              <a:rPr lang="en-US" sz="1000" b="0" strike="noStrike" spc="-1" dirty="0">
                <a:latin typeface="Arial"/>
              </a:rPr>
              <a:t>tail - trim dump to bottom</a:t>
            </a:r>
          </a:p>
          <a:p>
            <a:pPr>
              <a:lnSpc>
                <a:spcPct val="100000"/>
              </a:lnSpc>
            </a:pPr>
            <a:r>
              <a:rPr lang="en-US" sz="1000" b="0" strike="noStrike" spc="-1" dirty="0">
                <a:latin typeface="Arial"/>
              </a:rPr>
              <a:t>echo - print/dump value</a:t>
            </a:r>
          </a:p>
          <a:p>
            <a:pPr>
              <a:lnSpc>
                <a:spcPct val="100000"/>
              </a:lnSpc>
            </a:pPr>
            <a:r>
              <a:rPr lang="en-US" sz="1000" b="0" strike="noStrike" spc="-1" dirty="0" err="1">
                <a:latin typeface="Arial"/>
              </a:rPr>
              <a:t>env</a:t>
            </a:r>
            <a:r>
              <a:rPr lang="en-US" sz="1000" b="0" strike="noStrike" spc="-1" dirty="0">
                <a:latin typeface="Arial"/>
              </a:rPr>
              <a:t> - dump environment variables</a:t>
            </a:r>
          </a:p>
          <a:p>
            <a:pPr>
              <a:lnSpc>
                <a:spcPct val="100000"/>
              </a:lnSpc>
            </a:pPr>
            <a:r>
              <a:rPr lang="en-US" sz="1000" b="0" strike="noStrike" spc="-1" dirty="0">
                <a:latin typeface="Arial"/>
              </a:rPr>
              <a:t>export - set environment variable</a:t>
            </a:r>
          </a:p>
          <a:p>
            <a:pPr>
              <a:lnSpc>
                <a:spcPct val="100000"/>
              </a:lnSpc>
            </a:pPr>
            <a:r>
              <a:rPr lang="en-US" sz="1000" b="0" strike="noStrike" spc="-1" dirty="0">
                <a:latin typeface="Arial"/>
              </a:rPr>
              <a:t>history - dump command history</a:t>
            </a:r>
          </a:p>
          <a:p>
            <a:pPr>
              <a:lnSpc>
                <a:spcPct val="100000"/>
              </a:lnSpc>
            </a:pPr>
            <a:r>
              <a:rPr lang="en-US" sz="1000" b="0" strike="noStrike" spc="-1" dirty="0" err="1">
                <a:latin typeface="Arial"/>
              </a:rPr>
              <a:t>grep</a:t>
            </a:r>
            <a:r>
              <a:rPr lang="en-US" sz="1000" b="0" strike="noStrike" spc="-1" dirty="0">
                <a:latin typeface="Arial"/>
              </a:rPr>
              <a:t> - search dump for strings</a:t>
            </a:r>
          </a:p>
          <a:p>
            <a:pPr>
              <a:lnSpc>
                <a:spcPct val="100000"/>
              </a:lnSpc>
            </a:pPr>
            <a:r>
              <a:rPr lang="en-US" sz="1000" b="0" strike="noStrike" spc="-1" dirty="0">
                <a:latin typeface="Arial"/>
              </a:rPr>
              <a:t>man - get help on command</a:t>
            </a:r>
          </a:p>
          <a:p>
            <a:pPr>
              <a:lnSpc>
                <a:spcPct val="100000"/>
              </a:lnSpc>
            </a:pPr>
            <a:r>
              <a:rPr lang="en-US" sz="1000" b="0" strike="noStrike" spc="-1" dirty="0">
                <a:latin typeface="Arial"/>
              </a:rPr>
              <a:t>apropos - show list of man pages</a:t>
            </a:r>
          </a:p>
          <a:p>
            <a:pPr>
              <a:lnSpc>
                <a:spcPct val="100000"/>
              </a:lnSpc>
            </a:pPr>
            <a:r>
              <a:rPr lang="en-US" sz="1000" b="0" strike="noStrike" spc="-1" dirty="0">
                <a:latin typeface="Arial"/>
              </a:rPr>
              <a:t>find - search for files</a:t>
            </a:r>
          </a:p>
          <a:p>
            <a:pPr>
              <a:lnSpc>
                <a:spcPct val="100000"/>
              </a:lnSpc>
            </a:pPr>
            <a:r>
              <a:rPr lang="en-US" sz="1000" b="0" strike="noStrike" spc="-1" dirty="0">
                <a:latin typeface="Arial"/>
              </a:rPr>
              <a:t>tar - create/extract file archives</a:t>
            </a:r>
          </a:p>
          <a:p>
            <a:pPr>
              <a:lnSpc>
                <a:spcPct val="100000"/>
              </a:lnSpc>
            </a:pPr>
            <a:r>
              <a:rPr lang="en-US" sz="1000" b="0" strike="noStrike" spc="-1" dirty="0" err="1">
                <a:latin typeface="Arial"/>
              </a:rPr>
              <a:t>gzip</a:t>
            </a:r>
            <a:r>
              <a:rPr lang="en-US" sz="1000" b="0" strike="noStrike" spc="-1" dirty="0">
                <a:latin typeface="Arial"/>
              </a:rPr>
              <a:t> - compress a file</a:t>
            </a:r>
          </a:p>
          <a:p>
            <a:pPr>
              <a:lnSpc>
                <a:spcPct val="100000"/>
              </a:lnSpc>
            </a:pPr>
            <a:r>
              <a:rPr lang="en-US" sz="1000" b="0" strike="noStrike" spc="-1" dirty="0" err="1">
                <a:latin typeface="Arial"/>
              </a:rPr>
              <a:t>gunzip</a:t>
            </a:r>
            <a:r>
              <a:rPr lang="en-US" sz="1000" b="0" strike="noStrike" spc="-1" dirty="0">
                <a:latin typeface="Arial"/>
              </a:rPr>
              <a:t> - decompress a file</a:t>
            </a:r>
          </a:p>
          <a:p>
            <a:pPr>
              <a:lnSpc>
                <a:spcPct val="100000"/>
              </a:lnSpc>
            </a:pPr>
            <a:r>
              <a:rPr lang="en-US" sz="1000" b="0" strike="noStrike" spc="-1" dirty="0">
                <a:latin typeface="Arial"/>
              </a:rPr>
              <a:t>du - show disk usage</a:t>
            </a:r>
          </a:p>
          <a:p>
            <a:pPr>
              <a:lnSpc>
                <a:spcPct val="100000"/>
              </a:lnSpc>
            </a:pPr>
            <a:r>
              <a:rPr lang="en-US" sz="1000" b="0" strike="noStrike" spc="-1" dirty="0" err="1">
                <a:latin typeface="Arial"/>
              </a:rPr>
              <a:t>df</a:t>
            </a:r>
            <a:r>
              <a:rPr lang="en-US" sz="1000" b="0" strike="noStrike" spc="-1" dirty="0">
                <a:latin typeface="Arial"/>
              </a:rPr>
              <a:t> - show disk free space</a:t>
            </a:r>
          </a:p>
          <a:p>
            <a:pPr>
              <a:lnSpc>
                <a:spcPct val="100000"/>
              </a:lnSpc>
            </a:pPr>
            <a:r>
              <a:rPr lang="en-US" sz="1000" b="0" strike="noStrike" spc="-1" dirty="0">
                <a:latin typeface="Arial"/>
              </a:rPr>
              <a:t>mount - mount disks</a:t>
            </a:r>
          </a:p>
          <a:p>
            <a:pPr>
              <a:lnSpc>
                <a:spcPct val="100000"/>
              </a:lnSpc>
            </a:pPr>
            <a:r>
              <a:rPr lang="en-US" sz="1000" b="0" strike="noStrike" spc="-1" dirty="0">
                <a:latin typeface="Arial"/>
              </a:rPr>
              <a:t>tee - write dump to file in parallel</a:t>
            </a:r>
          </a:p>
          <a:p>
            <a:pPr>
              <a:lnSpc>
                <a:spcPct val="100000"/>
              </a:lnSpc>
            </a:pPr>
            <a:r>
              <a:rPr lang="en-US" sz="1000" b="0" strike="noStrike" spc="-1" dirty="0" err="1">
                <a:latin typeface="Arial"/>
              </a:rPr>
              <a:t>hexdump</a:t>
            </a:r>
            <a:r>
              <a:rPr lang="en-US" sz="1000" b="0" strike="noStrike" spc="-1" dirty="0">
                <a:latin typeface="Arial"/>
              </a:rPr>
              <a:t> - readable binary dumps</a:t>
            </a:r>
          </a:p>
        </p:txBody>
      </p:sp>
      <p:pic>
        <p:nvPicPr>
          <p:cNvPr id="107" name="Picture 106"/>
          <p:cNvPicPr/>
          <p:nvPr/>
        </p:nvPicPr>
        <p:blipFill>
          <a:blip r:embed="rId2"/>
          <a:stretch/>
        </p:blipFill>
        <p:spPr>
          <a:xfrm>
            <a:off x="382320" y="4332672"/>
            <a:ext cx="4846320" cy="272592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CustomShape 1"/>
          <p:cNvSpPr/>
          <p:nvPr/>
        </p:nvSpPr>
        <p:spPr>
          <a:xfrm>
            <a:off x="370664" y="1010535"/>
            <a:ext cx="3135524"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err="1">
                <a:solidFill>
                  <a:srgbClr val="000000"/>
                </a:solidFill>
                <a:latin typeface="Arial"/>
              </a:rPr>
              <a:t>TechLab</a:t>
            </a:r>
            <a:r>
              <a:rPr lang="en-US" sz="2000" b="1" strike="noStrike" spc="-1" dirty="0">
                <a:solidFill>
                  <a:srgbClr val="000000"/>
                </a:solidFill>
                <a:latin typeface="Arial"/>
              </a:rPr>
              <a:t> </a:t>
            </a:r>
            <a:r>
              <a:rPr lang="en-US" sz="2000" b="1" strike="noStrike" spc="-1" dirty="0" smtClean="0">
                <a:solidFill>
                  <a:srgbClr val="000000"/>
                </a:solidFill>
                <a:latin typeface="Arial"/>
              </a:rPr>
              <a:t>Pocket Cape</a:t>
            </a:r>
            <a:endParaRPr lang="en-US" sz="2000" b="0" strike="noStrike" spc="-1" dirty="0">
              <a:latin typeface="Arial"/>
            </a:endParaRPr>
          </a:p>
        </p:txBody>
      </p:sp>
      <p:sp>
        <p:nvSpPr>
          <p:cNvPr id="53" name="CustomShape 2"/>
          <p:cNvSpPr/>
          <p:nvPr/>
        </p:nvSpPr>
        <p:spPr>
          <a:xfrm>
            <a:off x="370664" y="5637600"/>
            <a:ext cx="717012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err="1" smtClean="0">
                <a:solidFill>
                  <a:srgbClr val="000000"/>
                </a:solidFill>
                <a:latin typeface="Arial"/>
              </a:rPr>
              <a:t>TechLab</a:t>
            </a:r>
            <a:r>
              <a:rPr lang="en-US" sz="2000" b="1" strike="noStrike" spc="-1" dirty="0" smtClean="0">
                <a:solidFill>
                  <a:srgbClr val="000000"/>
                </a:solidFill>
                <a:latin typeface="Arial"/>
              </a:rPr>
              <a:t> Wiring Summary</a:t>
            </a:r>
            <a:endParaRPr lang="en-US" sz="2000" b="0" strike="noStrike" spc="-1" dirty="0">
              <a:latin typeface="Arial"/>
            </a:endParaRPr>
          </a:p>
        </p:txBody>
      </p:sp>
      <p:pic>
        <p:nvPicPr>
          <p:cNvPr id="31" name="Picture 30"/>
          <p:cNvPicPr/>
          <p:nvPr/>
        </p:nvPicPr>
        <p:blipFill>
          <a:blip r:embed="rId2"/>
          <a:stretch/>
        </p:blipFill>
        <p:spPr>
          <a:xfrm>
            <a:off x="2229884" y="2629394"/>
            <a:ext cx="3715876" cy="1978953"/>
          </a:xfrm>
          <a:prstGeom prst="rect">
            <a:avLst/>
          </a:prstGeom>
          <a:ln>
            <a:noFill/>
          </a:ln>
        </p:spPr>
      </p:pic>
      <p:grpSp>
        <p:nvGrpSpPr>
          <p:cNvPr id="33" name="Group 32"/>
          <p:cNvGrpSpPr/>
          <p:nvPr/>
        </p:nvGrpSpPr>
        <p:grpSpPr>
          <a:xfrm>
            <a:off x="185400" y="6089832"/>
            <a:ext cx="7540440" cy="3935520"/>
            <a:chOff x="108000" y="1630080"/>
            <a:chExt cx="7540440" cy="3935520"/>
          </a:xfrm>
        </p:grpSpPr>
        <p:pic>
          <p:nvPicPr>
            <p:cNvPr id="34" name="Picture 33"/>
            <p:cNvPicPr/>
            <p:nvPr/>
          </p:nvPicPr>
          <p:blipFill>
            <a:blip r:embed="rId2"/>
            <a:stretch/>
          </p:blipFill>
          <p:spPr>
            <a:xfrm>
              <a:off x="258720" y="1630080"/>
              <a:ext cx="7389720" cy="3935520"/>
            </a:xfrm>
            <a:prstGeom prst="rect">
              <a:avLst/>
            </a:prstGeom>
            <a:ln>
              <a:noFill/>
            </a:ln>
          </p:spPr>
        </p:pic>
        <p:sp>
          <p:nvSpPr>
            <p:cNvPr id="35" name="TextShape 6"/>
            <p:cNvSpPr txBox="1"/>
            <p:nvPr/>
          </p:nvSpPr>
          <p:spPr>
            <a:xfrm>
              <a:off x="532080" y="4993200"/>
              <a:ext cx="839160" cy="34632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P2_33</a:t>
              </a:r>
              <a:endParaRPr lang="en-US" sz="1800" b="0" strike="noStrike" spc="-1">
                <a:latin typeface="Arial"/>
              </a:endParaRPr>
            </a:p>
          </p:txBody>
        </p:sp>
        <p:sp>
          <p:nvSpPr>
            <p:cNvPr id="36" name="TextShape 7"/>
            <p:cNvSpPr txBox="1"/>
            <p:nvPr/>
          </p:nvSpPr>
          <p:spPr>
            <a:xfrm>
              <a:off x="1681920" y="5012640"/>
              <a:ext cx="839160" cy="34632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P1_29</a:t>
              </a:r>
              <a:endParaRPr lang="en-US" sz="1800" b="0" strike="noStrike" spc="-1">
                <a:latin typeface="Arial"/>
              </a:endParaRPr>
            </a:p>
          </p:txBody>
        </p:sp>
        <p:sp>
          <p:nvSpPr>
            <p:cNvPr id="37" name="TextShape 8"/>
            <p:cNvSpPr txBox="1"/>
            <p:nvPr/>
          </p:nvSpPr>
          <p:spPr>
            <a:xfrm>
              <a:off x="108000" y="3768480"/>
              <a:ext cx="839160" cy="47448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P1_19</a:t>
              </a:r>
              <a:endParaRPr lang="en-US" sz="1800" b="0" strike="noStrike" spc="-1">
                <a:latin typeface="Arial"/>
              </a:endParaRPr>
            </a:p>
            <a:p>
              <a:r>
                <a:rPr lang="en-US" sz="900" b="0" strike="noStrike" spc="-1">
                  <a:solidFill>
                    <a:srgbClr val="FFFFFF"/>
                  </a:solidFill>
                  <a:latin typeface="Arial"/>
                </a:rPr>
                <a:t>iio:device0</a:t>
              </a:r>
              <a:endParaRPr lang="en-US" sz="900" b="0" strike="noStrike" spc="-1">
                <a:latin typeface="Arial"/>
              </a:endParaRPr>
            </a:p>
          </p:txBody>
        </p:sp>
        <p:sp>
          <p:nvSpPr>
            <p:cNvPr id="38" name="TextShape 9"/>
            <p:cNvSpPr txBox="1"/>
            <p:nvPr/>
          </p:nvSpPr>
          <p:spPr>
            <a:xfrm>
              <a:off x="4869000" y="4663440"/>
              <a:ext cx="1131840" cy="85824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R: P1_33</a:t>
              </a:r>
              <a:endParaRPr lang="en-US" sz="1800" b="0" strike="noStrike" spc="-1">
                <a:latin typeface="Arial"/>
              </a:endParaRPr>
            </a:p>
            <a:p>
              <a:r>
                <a:rPr lang="en-US" sz="1800" b="0" strike="noStrike" spc="-1">
                  <a:solidFill>
                    <a:srgbClr val="FFFFFF"/>
                  </a:solidFill>
                  <a:latin typeface="Arial"/>
                </a:rPr>
                <a:t>G: P2_1</a:t>
              </a:r>
              <a:endParaRPr lang="en-US" sz="1800" b="0" strike="noStrike" spc="-1">
                <a:latin typeface="Arial"/>
              </a:endParaRPr>
            </a:p>
            <a:p>
              <a:r>
                <a:rPr lang="en-US" sz="1800" b="0" strike="noStrike" spc="-1">
                  <a:solidFill>
                    <a:srgbClr val="FFFFFF"/>
                  </a:solidFill>
                  <a:latin typeface="Arial"/>
                </a:rPr>
                <a:t>B: P1_36</a:t>
              </a:r>
              <a:endParaRPr lang="en-US" sz="1800" b="0" strike="noStrike" spc="-1">
                <a:latin typeface="Arial"/>
              </a:endParaRPr>
            </a:p>
          </p:txBody>
        </p:sp>
        <p:sp>
          <p:nvSpPr>
            <p:cNvPr id="39" name="TextShape 10"/>
            <p:cNvSpPr txBox="1"/>
            <p:nvPr/>
          </p:nvSpPr>
          <p:spPr>
            <a:xfrm>
              <a:off x="5888160" y="4134240"/>
              <a:ext cx="839160" cy="34632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P2_30</a:t>
              </a:r>
              <a:endParaRPr lang="en-US" sz="1800" b="0" strike="noStrike" spc="-1">
                <a:latin typeface="Arial"/>
              </a:endParaRPr>
            </a:p>
          </p:txBody>
        </p:sp>
        <p:sp>
          <p:nvSpPr>
            <p:cNvPr id="40" name="TextShape 11"/>
            <p:cNvSpPr txBox="1"/>
            <p:nvPr/>
          </p:nvSpPr>
          <p:spPr>
            <a:xfrm>
              <a:off x="1681920" y="4023360"/>
              <a:ext cx="726480" cy="47448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I2C2</a:t>
              </a:r>
              <a:r>
                <a:t/>
              </a:r>
              <a:br/>
              <a:r>
                <a:rPr lang="en-US" sz="900" b="0" strike="noStrike" spc="-1">
                  <a:solidFill>
                    <a:srgbClr val="FFFFFF"/>
                  </a:solidFill>
                  <a:latin typeface="Arial"/>
                </a:rPr>
                <a:t>iio:device1</a:t>
              </a:r>
              <a:endParaRPr lang="en-US" sz="900" b="0" strike="noStrike" spc="-1">
                <a:latin typeface="Arial"/>
              </a:endParaRPr>
            </a:p>
          </p:txBody>
        </p:sp>
        <p:sp>
          <p:nvSpPr>
            <p:cNvPr id="41" name="TextShape 12"/>
            <p:cNvSpPr txBox="1"/>
            <p:nvPr/>
          </p:nvSpPr>
          <p:spPr>
            <a:xfrm>
              <a:off x="4297680" y="2248920"/>
              <a:ext cx="1183680" cy="474480"/>
            </a:xfrm>
            <a:prstGeom prst="rect">
              <a:avLst/>
            </a:prstGeom>
            <a:solidFill>
              <a:srgbClr val="21409A"/>
            </a:solidFill>
            <a:ln>
              <a:solidFill>
                <a:srgbClr val="000000"/>
              </a:solidFill>
            </a:ln>
          </p:spPr>
          <p:txBody>
            <a:bodyPr lIns="90000" tIns="45000" rIns="90000" bIns="45000"/>
            <a:lstStyle/>
            <a:p>
              <a:r>
                <a:rPr lang="en-US" sz="1800" b="0" strike="noStrike" spc="-1">
                  <a:solidFill>
                    <a:srgbClr val="FFFFFF"/>
                  </a:solidFill>
                  <a:latin typeface="Arial"/>
                </a:rPr>
                <a:t>SPI1 CS1</a:t>
              </a:r>
              <a:endParaRPr lang="en-US" sz="1800" b="0" strike="noStrike" spc="-1">
                <a:latin typeface="Arial"/>
              </a:endParaRPr>
            </a:p>
            <a:p>
              <a:r>
                <a:rPr lang="en-US" sz="900" b="0" strike="noStrike" spc="-1">
                  <a:solidFill>
                    <a:srgbClr val="FFFFFF"/>
                  </a:solidFill>
                  <a:latin typeface="Arial"/>
                </a:rPr>
                <a:t>leds/techlab::seg</a:t>
              </a:r>
              <a:r>
                <a:rPr lang="en-US" sz="900" b="0" i="1" strike="noStrike" spc="-1">
                  <a:solidFill>
                    <a:srgbClr val="FFFFFF"/>
                  </a:solidFill>
                  <a:latin typeface="Arial"/>
                </a:rPr>
                <a:t>*</a:t>
              </a:r>
              <a:endParaRPr lang="en-US" sz="900" b="0" strike="noStrike" spc="-1">
                <a:latin typeface="Arial"/>
              </a:endParaRPr>
            </a:p>
          </p:txBody>
        </p:sp>
        <p:sp>
          <p:nvSpPr>
            <p:cNvPr id="42" name="TextShape 13"/>
            <p:cNvSpPr txBox="1"/>
            <p:nvPr/>
          </p:nvSpPr>
          <p:spPr>
            <a:xfrm>
              <a:off x="5760720" y="256032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0</a:t>
              </a:r>
              <a:endParaRPr lang="en-US" sz="800" b="0" strike="noStrike" spc="-1">
                <a:latin typeface="Arial"/>
              </a:endParaRPr>
            </a:p>
          </p:txBody>
        </p:sp>
        <p:sp>
          <p:nvSpPr>
            <p:cNvPr id="43" name="TextShape 14"/>
            <p:cNvSpPr txBox="1"/>
            <p:nvPr/>
          </p:nvSpPr>
          <p:spPr>
            <a:xfrm>
              <a:off x="5927400" y="265176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a:t>
              </a:r>
              <a:endParaRPr lang="en-US" sz="800" b="0" strike="noStrike" spc="-1">
                <a:latin typeface="Arial"/>
              </a:endParaRPr>
            </a:p>
          </p:txBody>
        </p:sp>
        <p:sp>
          <p:nvSpPr>
            <p:cNvPr id="44" name="TextShape 15"/>
            <p:cNvSpPr txBox="1"/>
            <p:nvPr/>
          </p:nvSpPr>
          <p:spPr>
            <a:xfrm>
              <a:off x="5927400" y="292608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2</a:t>
              </a:r>
              <a:endParaRPr lang="en-US" sz="800" b="0" strike="noStrike" spc="-1">
                <a:latin typeface="Arial"/>
              </a:endParaRPr>
            </a:p>
          </p:txBody>
        </p:sp>
        <p:sp>
          <p:nvSpPr>
            <p:cNvPr id="45" name="TextShape 16"/>
            <p:cNvSpPr txBox="1"/>
            <p:nvPr/>
          </p:nvSpPr>
          <p:spPr>
            <a:xfrm>
              <a:off x="5760720" y="303408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3</a:t>
              </a:r>
              <a:endParaRPr lang="en-US" sz="800" b="0" strike="noStrike" spc="-1">
                <a:latin typeface="Arial"/>
              </a:endParaRPr>
            </a:p>
          </p:txBody>
        </p:sp>
        <p:sp>
          <p:nvSpPr>
            <p:cNvPr id="46" name="TextShape 17"/>
            <p:cNvSpPr txBox="1"/>
            <p:nvPr/>
          </p:nvSpPr>
          <p:spPr>
            <a:xfrm>
              <a:off x="5599080" y="296532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4</a:t>
              </a:r>
              <a:endParaRPr lang="en-US" sz="800" b="0" strike="noStrike" spc="-1">
                <a:latin typeface="Arial"/>
              </a:endParaRPr>
            </a:p>
          </p:txBody>
        </p:sp>
        <p:sp>
          <p:nvSpPr>
            <p:cNvPr id="47" name="TextShape 18"/>
            <p:cNvSpPr txBox="1"/>
            <p:nvPr/>
          </p:nvSpPr>
          <p:spPr>
            <a:xfrm>
              <a:off x="5599080" y="270828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5</a:t>
              </a:r>
              <a:endParaRPr lang="en-US" sz="800" b="0" strike="noStrike" spc="-1">
                <a:latin typeface="Arial"/>
              </a:endParaRPr>
            </a:p>
          </p:txBody>
        </p:sp>
        <p:sp>
          <p:nvSpPr>
            <p:cNvPr id="48" name="TextShape 19"/>
            <p:cNvSpPr txBox="1"/>
            <p:nvPr/>
          </p:nvSpPr>
          <p:spPr>
            <a:xfrm>
              <a:off x="5760720" y="281268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6</a:t>
              </a:r>
              <a:endParaRPr lang="en-US" sz="800" b="0" strike="noStrike" spc="-1">
                <a:latin typeface="Arial"/>
              </a:endParaRPr>
            </a:p>
          </p:txBody>
        </p:sp>
        <p:sp>
          <p:nvSpPr>
            <p:cNvPr id="49" name="TextShape 20"/>
            <p:cNvSpPr txBox="1"/>
            <p:nvPr/>
          </p:nvSpPr>
          <p:spPr>
            <a:xfrm>
              <a:off x="6490440" y="250308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8</a:t>
              </a:r>
              <a:endParaRPr lang="en-US" sz="800" b="0" strike="noStrike" spc="-1">
                <a:latin typeface="Arial"/>
              </a:endParaRPr>
            </a:p>
          </p:txBody>
        </p:sp>
        <p:sp>
          <p:nvSpPr>
            <p:cNvPr id="50" name="TextShape 21"/>
            <p:cNvSpPr txBox="1"/>
            <p:nvPr/>
          </p:nvSpPr>
          <p:spPr>
            <a:xfrm>
              <a:off x="6657120" y="2630520"/>
              <a:ext cx="107640" cy="20484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9</a:t>
              </a:r>
              <a:endParaRPr lang="en-US" sz="800" b="0" strike="noStrike" spc="-1">
                <a:latin typeface="Arial"/>
              </a:endParaRPr>
            </a:p>
          </p:txBody>
        </p:sp>
        <p:sp>
          <p:nvSpPr>
            <p:cNvPr id="51" name="TextShape 22"/>
            <p:cNvSpPr txBox="1"/>
            <p:nvPr/>
          </p:nvSpPr>
          <p:spPr>
            <a:xfrm>
              <a:off x="6657120" y="2847600"/>
              <a:ext cx="107640" cy="31932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10</a:t>
              </a:r>
              <a:endParaRPr lang="en-US" sz="800" b="0" strike="noStrike" spc="-1">
                <a:latin typeface="Arial"/>
              </a:endParaRPr>
            </a:p>
          </p:txBody>
        </p:sp>
        <p:sp>
          <p:nvSpPr>
            <p:cNvPr id="81" name="TextShape 23"/>
            <p:cNvSpPr txBox="1"/>
            <p:nvPr/>
          </p:nvSpPr>
          <p:spPr>
            <a:xfrm>
              <a:off x="6490440" y="3063600"/>
              <a:ext cx="107640" cy="31932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11</a:t>
              </a:r>
              <a:endParaRPr lang="en-US" sz="800" b="0" strike="noStrike" spc="-1">
                <a:latin typeface="Arial"/>
              </a:endParaRPr>
            </a:p>
          </p:txBody>
        </p:sp>
        <p:sp>
          <p:nvSpPr>
            <p:cNvPr id="82" name="TextShape 24"/>
            <p:cNvSpPr txBox="1"/>
            <p:nvPr/>
          </p:nvSpPr>
          <p:spPr>
            <a:xfrm>
              <a:off x="6328800" y="2886840"/>
              <a:ext cx="107640" cy="31932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12</a:t>
              </a:r>
              <a:endParaRPr lang="en-US" sz="800" b="0" strike="noStrike" spc="-1">
                <a:latin typeface="Arial"/>
              </a:endParaRPr>
            </a:p>
          </p:txBody>
        </p:sp>
        <p:sp>
          <p:nvSpPr>
            <p:cNvPr id="83" name="TextShape 25"/>
            <p:cNvSpPr txBox="1"/>
            <p:nvPr/>
          </p:nvSpPr>
          <p:spPr>
            <a:xfrm>
              <a:off x="6328800" y="2629800"/>
              <a:ext cx="107640" cy="31932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13</a:t>
              </a:r>
              <a:endParaRPr lang="en-US" sz="800" b="0" strike="noStrike" spc="-1">
                <a:latin typeface="Arial"/>
              </a:endParaRPr>
            </a:p>
          </p:txBody>
        </p:sp>
        <p:sp>
          <p:nvSpPr>
            <p:cNvPr id="84" name="TextShape 26"/>
            <p:cNvSpPr txBox="1"/>
            <p:nvPr/>
          </p:nvSpPr>
          <p:spPr>
            <a:xfrm>
              <a:off x="6490440" y="2734200"/>
              <a:ext cx="107640" cy="319320"/>
            </a:xfrm>
            <a:prstGeom prst="rect">
              <a:avLst/>
            </a:prstGeom>
            <a:solidFill>
              <a:srgbClr val="21409A"/>
            </a:solidFill>
            <a:ln>
              <a:noFill/>
            </a:ln>
          </p:spPr>
          <p:txBody>
            <a:bodyPr lIns="90000" tIns="45000" rIns="90000" bIns="45000" anchor="ctr"/>
            <a:lstStyle/>
            <a:p>
              <a:r>
                <a:rPr lang="en-US" sz="800" b="0" strike="noStrike" spc="-171">
                  <a:solidFill>
                    <a:srgbClr val="FFFFFF"/>
                  </a:solidFill>
                  <a:latin typeface="Arial"/>
                </a:rPr>
                <a:t>14</a:t>
              </a:r>
              <a:endParaRPr lang="en-US" sz="800" b="0" strike="noStrike" spc="-1">
                <a:latin typeface="Arial"/>
              </a:endParaRPr>
            </a:p>
          </p:txBody>
        </p:sp>
      </p:grpSp>
      <p:grpSp>
        <p:nvGrpSpPr>
          <p:cNvPr id="3" name="Group 2"/>
          <p:cNvGrpSpPr/>
          <p:nvPr/>
        </p:nvGrpSpPr>
        <p:grpSpPr>
          <a:xfrm>
            <a:off x="85680" y="78120"/>
            <a:ext cx="7583759" cy="604440"/>
            <a:chOff x="85680" y="78120"/>
            <a:chExt cx="7583759" cy="604440"/>
          </a:xfrm>
        </p:grpSpPr>
        <p:pic>
          <p:nvPicPr>
            <p:cNvPr id="58" name="Picture 4"/>
            <p:cNvPicPr/>
            <p:nvPr/>
          </p:nvPicPr>
          <p:blipFill>
            <a:blip r:embed="rId3"/>
            <a:stretch/>
          </p:blipFill>
          <p:spPr>
            <a:xfrm>
              <a:off x="85680" y="78120"/>
              <a:ext cx="2955600" cy="604440"/>
            </a:xfrm>
            <a:prstGeom prst="rect">
              <a:avLst/>
            </a:prstGeom>
            <a:ln>
              <a:noFill/>
            </a:ln>
          </p:spPr>
        </p:pic>
        <p:sp>
          <p:nvSpPr>
            <p:cNvPr id="85" name="CustomShape 7"/>
            <p:cNvSpPr/>
            <p:nvPr/>
          </p:nvSpPr>
          <p:spPr>
            <a:xfrm>
              <a:off x="3182164" y="145528"/>
              <a:ext cx="4487275" cy="46962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b="0" strike="noStrike" spc="-1" dirty="0">
                  <a:solidFill>
                    <a:srgbClr val="000000"/>
                  </a:solidFill>
                  <a:latin typeface="Arial Black"/>
                </a:rPr>
                <a:t> </a:t>
              </a:r>
              <a:r>
                <a:rPr lang="en-US" b="0" strike="noStrike" spc="-1" dirty="0" err="1">
                  <a:solidFill>
                    <a:srgbClr val="000000"/>
                  </a:solidFill>
                  <a:latin typeface="Arial Black"/>
                </a:rPr>
                <a:t>PocketBeagle</a:t>
              </a:r>
              <a:r>
                <a:rPr lang="en-US" b="0" strike="noStrike" spc="-1" baseline="33000" dirty="0">
                  <a:solidFill>
                    <a:srgbClr val="000000"/>
                  </a:solidFill>
                  <a:latin typeface="Arial Black"/>
                </a:rPr>
                <a:t>®</a:t>
              </a:r>
              <a:r>
                <a:rPr lang="en-US" b="0" strike="noStrike" spc="-1" dirty="0">
                  <a:solidFill>
                    <a:srgbClr val="000000"/>
                  </a:solidFill>
                  <a:latin typeface="Arial Black"/>
                </a:rPr>
                <a:t> </a:t>
              </a:r>
              <a:r>
                <a:rPr lang="en-US" b="0" strike="noStrike" spc="-1" dirty="0" err="1">
                  <a:solidFill>
                    <a:srgbClr val="000000"/>
                  </a:solidFill>
                  <a:latin typeface="Arial Black"/>
                </a:rPr>
                <a:t>TechLab</a:t>
              </a:r>
              <a:r>
                <a:rPr lang="en-US" b="0" strike="noStrike" spc="-1" dirty="0">
                  <a:solidFill>
                    <a:srgbClr val="000000"/>
                  </a:solidFill>
                  <a:latin typeface="Arial Black"/>
                </a:rPr>
                <a:t> Cape Hands-On Coding Workshop</a:t>
              </a:r>
              <a:endParaRPr lang="en-US" b="0" strike="noStrike" spc="-1" dirty="0">
                <a:latin typeface="Arial"/>
              </a:endParaRPr>
            </a:p>
          </p:txBody>
        </p:sp>
      </p:grpSp>
      <p:sp>
        <p:nvSpPr>
          <p:cNvPr id="86" name="CustomShape 1"/>
          <p:cNvSpPr/>
          <p:nvPr/>
        </p:nvSpPr>
        <p:spPr>
          <a:xfrm>
            <a:off x="5425747" y="2343665"/>
            <a:ext cx="2194073"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USB-to-Serial Micro B</a:t>
            </a:r>
            <a:endParaRPr lang="en-US" sz="1400" b="0" strike="noStrike" spc="-1" dirty="0">
              <a:latin typeface="Arial"/>
            </a:endParaRPr>
          </a:p>
        </p:txBody>
      </p:sp>
      <p:sp>
        <p:nvSpPr>
          <p:cNvPr id="87" name="CustomShape 1"/>
          <p:cNvSpPr/>
          <p:nvPr/>
        </p:nvSpPr>
        <p:spPr>
          <a:xfrm>
            <a:off x="4679984" y="4665130"/>
            <a:ext cx="3092415" cy="31300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PWM Controlled Tri-Color LED</a:t>
            </a:r>
            <a:endParaRPr lang="en-US" sz="1400" b="0" strike="noStrike" spc="-1" dirty="0">
              <a:latin typeface="Arial"/>
            </a:endParaRPr>
          </a:p>
        </p:txBody>
      </p:sp>
      <p:sp>
        <p:nvSpPr>
          <p:cNvPr id="88" name="CustomShape 1"/>
          <p:cNvSpPr/>
          <p:nvPr/>
        </p:nvSpPr>
        <p:spPr>
          <a:xfrm>
            <a:off x="6004800" y="3837294"/>
            <a:ext cx="1792080" cy="50291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pc="-1" dirty="0" smtClean="0">
                <a:solidFill>
                  <a:srgbClr val="000000"/>
                </a:solidFill>
                <a:latin typeface="Arial"/>
              </a:rPr>
              <a:t>Buzzer</a:t>
            </a:r>
            <a:endParaRPr lang="en-US" sz="1400" b="0" strike="noStrike" spc="-1" dirty="0">
              <a:latin typeface="Arial"/>
            </a:endParaRPr>
          </a:p>
        </p:txBody>
      </p:sp>
      <p:sp>
        <p:nvSpPr>
          <p:cNvPr id="90" name="CustomShape 1"/>
          <p:cNvSpPr/>
          <p:nvPr/>
        </p:nvSpPr>
        <p:spPr>
          <a:xfrm>
            <a:off x="6112440" y="2914765"/>
            <a:ext cx="1413030" cy="56578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SPI 2-Digit </a:t>
            </a:r>
            <a:br>
              <a:rPr lang="en-US" sz="1400" b="1" strike="noStrike" spc="-1" dirty="0" smtClean="0">
                <a:solidFill>
                  <a:srgbClr val="000000"/>
                </a:solidFill>
                <a:latin typeface="Arial"/>
              </a:rPr>
            </a:br>
            <a:r>
              <a:rPr lang="en-US" sz="1400" b="1" strike="noStrike" spc="-1" dirty="0" smtClean="0">
                <a:solidFill>
                  <a:srgbClr val="000000"/>
                </a:solidFill>
                <a:latin typeface="Arial"/>
              </a:rPr>
              <a:t>7-Segment</a:t>
            </a:r>
            <a:r>
              <a:rPr lang="en-US" sz="1400" b="1" spc="-1" dirty="0">
                <a:solidFill>
                  <a:srgbClr val="000000"/>
                </a:solidFill>
                <a:latin typeface="Arial"/>
              </a:rPr>
              <a:t> </a:t>
            </a:r>
            <a:r>
              <a:rPr lang="en-US" sz="1400" b="1" spc="-1" dirty="0" smtClean="0">
                <a:solidFill>
                  <a:srgbClr val="000000"/>
                </a:solidFill>
                <a:latin typeface="Arial"/>
              </a:rPr>
              <a:t/>
            </a:r>
            <a:br>
              <a:rPr lang="en-US" sz="1400" b="1" spc="-1" dirty="0" smtClean="0">
                <a:solidFill>
                  <a:srgbClr val="000000"/>
                </a:solidFill>
                <a:latin typeface="Arial"/>
              </a:rPr>
            </a:br>
            <a:r>
              <a:rPr lang="en-US" sz="1400" b="1" strike="noStrike" spc="-1" dirty="0" smtClean="0">
                <a:solidFill>
                  <a:srgbClr val="000000"/>
                </a:solidFill>
                <a:latin typeface="Arial"/>
              </a:rPr>
              <a:t>Displays</a:t>
            </a:r>
            <a:endParaRPr lang="en-US" sz="1400" b="0" strike="noStrike" spc="-1" dirty="0">
              <a:latin typeface="Arial"/>
            </a:endParaRPr>
          </a:p>
        </p:txBody>
      </p:sp>
      <p:sp>
        <p:nvSpPr>
          <p:cNvPr id="91" name="CustomShape 1"/>
          <p:cNvSpPr/>
          <p:nvPr/>
        </p:nvSpPr>
        <p:spPr>
          <a:xfrm>
            <a:off x="182520" y="3831700"/>
            <a:ext cx="1792080" cy="50225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I2C Accelerometer</a:t>
            </a:r>
            <a:endParaRPr lang="en-US" sz="1400" b="0" strike="noStrike" spc="-1" dirty="0">
              <a:latin typeface="Arial"/>
            </a:endParaRPr>
          </a:p>
        </p:txBody>
      </p:sp>
      <p:sp>
        <p:nvSpPr>
          <p:cNvPr id="92" name="CustomShape 1"/>
          <p:cNvSpPr/>
          <p:nvPr/>
        </p:nvSpPr>
        <p:spPr>
          <a:xfrm>
            <a:off x="182520" y="3402137"/>
            <a:ext cx="179208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ADC Light Sensor</a:t>
            </a:r>
            <a:endParaRPr lang="en-US" sz="1400" b="0" strike="noStrike" spc="-1" dirty="0">
              <a:latin typeface="Arial"/>
            </a:endParaRPr>
          </a:p>
        </p:txBody>
      </p:sp>
      <p:sp>
        <p:nvSpPr>
          <p:cNvPr id="93" name="CustomShape 1"/>
          <p:cNvSpPr/>
          <p:nvPr/>
        </p:nvSpPr>
        <p:spPr>
          <a:xfrm>
            <a:off x="1882360" y="4665130"/>
            <a:ext cx="2317839" cy="493096"/>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2 GPIO Push Buttons</a:t>
            </a:r>
            <a:endParaRPr lang="en-US" sz="1400" b="0" strike="noStrike" spc="-1" dirty="0">
              <a:latin typeface="Arial"/>
            </a:endParaRPr>
          </a:p>
        </p:txBody>
      </p:sp>
      <p:sp>
        <p:nvSpPr>
          <p:cNvPr id="95" name="CustomShape 1"/>
          <p:cNvSpPr/>
          <p:nvPr/>
        </p:nvSpPr>
        <p:spPr>
          <a:xfrm>
            <a:off x="5161740" y="2025326"/>
            <a:ext cx="245808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Reset Button</a:t>
            </a:r>
            <a:endParaRPr lang="en-US" sz="1400" b="0" strike="noStrike" spc="-1" dirty="0">
              <a:latin typeface="Arial"/>
            </a:endParaRPr>
          </a:p>
        </p:txBody>
      </p:sp>
      <p:sp>
        <p:nvSpPr>
          <p:cNvPr id="96" name="CustomShape 1"/>
          <p:cNvSpPr/>
          <p:nvPr/>
        </p:nvSpPr>
        <p:spPr>
          <a:xfrm>
            <a:off x="671286" y="2025326"/>
            <a:ext cx="2295882"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smtClean="0">
                <a:solidFill>
                  <a:srgbClr val="000000"/>
                </a:solidFill>
                <a:latin typeface="Arial"/>
              </a:rPr>
              <a:t>USB Host A with power</a:t>
            </a:r>
            <a:endParaRPr lang="en-US" sz="1400" b="0" strike="noStrike" spc="-1" dirty="0">
              <a:latin typeface="Arial"/>
            </a:endParaRPr>
          </a:p>
        </p:txBody>
      </p:sp>
      <p:sp>
        <p:nvSpPr>
          <p:cNvPr id="97" name="CustomShape 1"/>
          <p:cNvSpPr/>
          <p:nvPr/>
        </p:nvSpPr>
        <p:spPr>
          <a:xfrm>
            <a:off x="182520" y="2860688"/>
            <a:ext cx="1960905" cy="49251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dirty="0" err="1" smtClean="0">
                <a:solidFill>
                  <a:srgbClr val="000000"/>
                </a:solidFill>
                <a:latin typeface="Arial"/>
              </a:rPr>
              <a:t>mikroBus</a:t>
            </a:r>
            <a:r>
              <a:rPr lang="en-US" sz="1400" b="1" strike="noStrike" spc="-1" dirty="0" smtClean="0">
                <a:solidFill>
                  <a:srgbClr val="000000"/>
                </a:solidFill>
                <a:latin typeface="Arial"/>
              </a:rPr>
              <a:t> Header</a:t>
            </a:r>
            <a:br>
              <a:rPr lang="en-US" sz="1400" b="1" strike="noStrike" spc="-1" dirty="0" smtClean="0">
                <a:solidFill>
                  <a:srgbClr val="000000"/>
                </a:solidFill>
                <a:latin typeface="Arial"/>
              </a:rPr>
            </a:br>
            <a:r>
              <a:rPr lang="en-US" sz="1100" b="1" strike="noStrike" spc="-1" dirty="0" err="1" smtClean="0">
                <a:solidFill>
                  <a:srgbClr val="000000"/>
                </a:solidFill>
                <a:latin typeface="Arial"/>
              </a:rPr>
              <a:t>www.mikroe.com</a:t>
            </a:r>
            <a:r>
              <a:rPr lang="en-US" sz="1100" b="1" strike="noStrike" spc="-1" dirty="0" smtClean="0">
                <a:solidFill>
                  <a:srgbClr val="000000"/>
                </a:solidFill>
                <a:latin typeface="Arial"/>
              </a:rPr>
              <a:t>/click</a:t>
            </a:r>
            <a:endParaRPr lang="en-US" sz="1100" b="0" strike="noStrike" spc="-1" dirty="0">
              <a:latin typeface="Arial"/>
            </a:endParaRPr>
          </a:p>
        </p:txBody>
      </p:sp>
      <p:cxnSp>
        <p:nvCxnSpPr>
          <p:cNvPr id="7" name="Elbow Connector 6"/>
          <p:cNvCxnSpPr/>
          <p:nvPr/>
        </p:nvCxnSpPr>
        <p:spPr>
          <a:xfrm rot="16200000" flipH="1">
            <a:off x="2665839" y="2361347"/>
            <a:ext cx="559722" cy="191160"/>
          </a:xfrm>
          <a:prstGeom prst="bentConnector3">
            <a:avLst>
              <a:gd name="adj1" fmla="val 110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9" name="Elbow Connector 98"/>
          <p:cNvCxnSpPr/>
          <p:nvPr/>
        </p:nvCxnSpPr>
        <p:spPr>
          <a:xfrm rot="5400000">
            <a:off x="4626184" y="2326445"/>
            <a:ext cx="559722" cy="260962"/>
          </a:xfrm>
          <a:prstGeom prst="bentConnector3">
            <a:avLst>
              <a:gd name="adj1" fmla="val 110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6" name="Elbow Connector 105"/>
          <p:cNvCxnSpPr>
            <a:stCxn id="86" idx="1"/>
          </p:cNvCxnSpPr>
          <p:nvPr/>
        </p:nvCxnSpPr>
        <p:spPr>
          <a:xfrm rot="10800000" flipV="1">
            <a:off x="5161741" y="2495404"/>
            <a:ext cx="264006" cy="269693"/>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6" name="Elbow Connector 115"/>
          <p:cNvCxnSpPr/>
          <p:nvPr/>
        </p:nvCxnSpPr>
        <p:spPr>
          <a:xfrm rot="10800000" flipV="1">
            <a:off x="5365410" y="3982220"/>
            <a:ext cx="600151" cy="6077"/>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2" name="Elbow Connector 131"/>
          <p:cNvCxnSpPr/>
          <p:nvPr/>
        </p:nvCxnSpPr>
        <p:spPr>
          <a:xfrm rot="5400000" flipH="1" flipV="1">
            <a:off x="4404291" y="4257914"/>
            <a:ext cx="732327" cy="180941"/>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5" name="Elbow Connector 134"/>
          <p:cNvCxnSpPr/>
          <p:nvPr/>
        </p:nvCxnSpPr>
        <p:spPr>
          <a:xfrm flipV="1">
            <a:off x="1882360" y="4257672"/>
            <a:ext cx="831028" cy="456876"/>
          </a:xfrm>
          <a:prstGeom prst="bentConnector3">
            <a:avLst>
              <a:gd name="adj1" fmla="val 644"/>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1" name="Elbow Connector 150"/>
          <p:cNvCxnSpPr/>
          <p:nvPr/>
        </p:nvCxnSpPr>
        <p:spPr>
          <a:xfrm>
            <a:off x="1899291" y="3577541"/>
            <a:ext cx="845648" cy="214719"/>
          </a:xfrm>
          <a:prstGeom prst="bentConnector3">
            <a:avLst>
              <a:gd name="adj1" fmla="val 98503"/>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0" name="Elbow Connector 159"/>
          <p:cNvCxnSpPr/>
          <p:nvPr/>
        </p:nvCxnSpPr>
        <p:spPr>
          <a:xfrm flipV="1">
            <a:off x="1899291" y="3794018"/>
            <a:ext cx="1215284" cy="194280"/>
          </a:xfrm>
          <a:prstGeom prst="bentConnector3">
            <a:avLst>
              <a:gd name="adj1" fmla="val 100684"/>
            </a:avLst>
          </a:prstGeom>
          <a:ln>
            <a:tailEnd type="arrow"/>
          </a:ln>
        </p:spPr>
        <p:style>
          <a:lnRef idx="2">
            <a:schemeClr val="accent1"/>
          </a:lnRef>
          <a:fillRef idx="0">
            <a:schemeClr val="accent1"/>
          </a:fillRef>
          <a:effectRef idx="1">
            <a:schemeClr val="accent1"/>
          </a:effectRef>
          <a:fontRef idx="minor">
            <a:schemeClr val="tx1"/>
          </a:fontRef>
        </p:style>
      </p:cxnSp>
      <p:sp>
        <p:nvSpPr>
          <p:cNvPr id="169" name="Left Brace 168"/>
          <p:cNvSpPr/>
          <p:nvPr/>
        </p:nvSpPr>
        <p:spPr>
          <a:xfrm>
            <a:off x="1974600" y="2765098"/>
            <a:ext cx="301003" cy="693417"/>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1" name="Right Brace 170"/>
          <p:cNvSpPr/>
          <p:nvPr/>
        </p:nvSpPr>
        <p:spPr>
          <a:xfrm>
            <a:off x="5877614" y="3055838"/>
            <a:ext cx="127186" cy="44604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CustomShape 2"/>
          <p:cNvSpPr/>
          <p:nvPr/>
        </p:nvSpPr>
        <p:spPr>
          <a:xfrm>
            <a:off x="182520" y="5637600"/>
            <a:ext cx="717012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1" strike="noStrike" spc="-1">
                <a:solidFill>
                  <a:srgbClr val="000000"/>
                </a:solidFill>
                <a:latin typeface="Arial"/>
              </a:rPr>
              <a:t>PocketBeagle Expansion Header Pin-out</a:t>
            </a:r>
            <a:r>
              <a:rPr lang="en-US" sz="1400" b="0" strike="noStrike" spc="-1">
                <a:solidFill>
                  <a:srgbClr val="000000"/>
                </a:solidFill>
                <a:latin typeface="Arial"/>
              </a:rPr>
              <a:t> </a:t>
            </a:r>
            <a:endParaRPr lang="en-US" sz="1400" b="0" strike="noStrike" spc="-1">
              <a:latin typeface="Arial"/>
            </a:endParaRPr>
          </a:p>
        </p:txBody>
      </p:sp>
      <p:pic>
        <p:nvPicPr>
          <p:cNvPr id="54" name="Picture 9"/>
          <p:cNvPicPr/>
          <p:nvPr/>
        </p:nvPicPr>
        <p:blipFill>
          <a:blip r:embed="rId2"/>
          <a:stretch/>
        </p:blipFill>
        <p:spPr>
          <a:xfrm>
            <a:off x="0" y="5979600"/>
            <a:ext cx="7772040" cy="3199680"/>
          </a:xfrm>
          <a:prstGeom prst="rect">
            <a:avLst/>
          </a:prstGeom>
          <a:ln>
            <a:noFill/>
          </a:ln>
        </p:spPr>
      </p:pic>
      <p:sp>
        <p:nvSpPr>
          <p:cNvPr id="55" name="CustomShape 3"/>
          <p:cNvSpPr/>
          <p:nvPr/>
        </p:nvSpPr>
        <p:spPr>
          <a:xfrm>
            <a:off x="311040" y="9397800"/>
            <a:ext cx="7309800" cy="30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latin typeface="Arial"/>
              </a:rPr>
              <a:t>Great getting started information is at </a:t>
            </a:r>
            <a:r>
              <a:rPr lang="en-US" sz="1400" b="1" u="sng" strike="noStrike" spc="-1">
                <a:solidFill>
                  <a:srgbClr val="21409A"/>
                </a:solidFill>
                <a:uFillTx/>
                <a:latin typeface="Arial"/>
                <a:hlinkClick r:id="rId3"/>
              </a:rPr>
              <a:t>beagleboard.org/pocket</a:t>
            </a:r>
            <a:endParaRPr lang="en-US" sz="1400" b="0" strike="noStrike" spc="-1">
              <a:latin typeface="Arial"/>
            </a:endParaRPr>
          </a:p>
        </p:txBody>
      </p:sp>
      <p:pic>
        <p:nvPicPr>
          <p:cNvPr id="2" name="Picture 1" descr="PocketBeagle-size-compare-small copy.jpg"/>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34688" r="94219">
                        <a14:foregroundMark x1="64375" y1="50278" x2="77031" y2="57778"/>
                        <a14:foregroundMark x1="76875" y1="48611" x2="60000" y2="64722"/>
                        <a14:foregroundMark x1="81719" y1="17500" x2="81250" y2="17778"/>
                        <a14:foregroundMark x1="93438" y1="43333" x2="93906" y2="45833"/>
                      </a14:backgroundRemoval>
                    </a14:imgEffect>
                  </a14:imgLayer>
                </a14:imgProps>
              </a:ext>
              <a:ext uri="{28A0092B-C50C-407E-A947-70E740481C1C}">
                <a14:useLocalDpi xmlns:a14="http://schemas.microsoft.com/office/drawing/2010/main" val="0"/>
              </a:ext>
            </a:extLst>
          </a:blip>
          <a:srcRect l="32819" t="13772" b="10483"/>
          <a:stretch/>
        </p:blipFill>
        <p:spPr>
          <a:xfrm rot="16200000">
            <a:off x="-573460" y="2022860"/>
            <a:ext cx="4423854" cy="2805626"/>
          </a:xfrm>
          <a:prstGeom prst="rect">
            <a:avLst/>
          </a:prstGeom>
        </p:spPr>
      </p:pic>
      <p:sp>
        <p:nvSpPr>
          <p:cNvPr id="7" name="Text Placeholder 6"/>
          <p:cNvSpPr>
            <a:spLocks noGrp="1"/>
          </p:cNvSpPr>
          <p:nvPr>
            <p:ph type="body"/>
          </p:nvPr>
        </p:nvSpPr>
        <p:spPr>
          <a:xfrm>
            <a:off x="3041282" y="1492093"/>
            <a:ext cx="4061972" cy="4177946"/>
          </a:xfrm>
        </p:spPr>
        <p:txBody>
          <a:bodyPr>
            <a:noAutofit/>
          </a:bodyPr>
          <a:lstStyle/>
          <a:p>
            <a:pPr marL="285750" indent="-285750">
              <a:lnSpc>
                <a:spcPct val="120000"/>
              </a:lnSpc>
              <a:buFont typeface="Arial"/>
              <a:buChar char="•"/>
            </a:pPr>
            <a:endParaRPr lang="en-US" sz="1400" dirty="0" smtClean="0"/>
          </a:p>
          <a:p>
            <a:pPr marL="285750" indent="-285750">
              <a:lnSpc>
                <a:spcPct val="120000"/>
              </a:lnSpc>
              <a:buFont typeface="Arial"/>
              <a:buChar char="•"/>
            </a:pPr>
            <a:r>
              <a:rPr lang="en-US" sz="1400" dirty="0" err="1" smtClean="0"/>
              <a:t>PocketBeagle</a:t>
            </a:r>
            <a:r>
              <a:rPr lang="en-US" sz="1400" baseline="30000" dirty="0" smtClean="0"/>
              <a:t>®</a:t>
            </a:r>
            <a:r>
              <a:rPr lang="en-US" sz="1400" dirty="0" smtClean="0"/>
              <a:t> is an ultra-tiny-yet-complete, low-cost, open-source USB-key-fob computer. </a:t>
            </a:r>
            <a:endParaRPr lang="en-US" sz="1400" dirty="0"/>
          </a:p>
          <a:p>
            <a:pPr marL="285750" indent="-285750">
              <a:lnSpc>
                <a:spcPct val="120000"/>
              </a:lnSpc>
              <a:buFont typeface="Arial"/>
              <a:buChar char="•"/>
            </a:pPr>
            <a:r>
              <a:rPr lang="en-US" sz="1400" dirty="0" smtClean="0"/>
              <a:t>Processor System: </a:t>
            </a:r>
            <a:br>
              <a:rPr lang="en-US" sz="1400" dirty="0" smtClean="0"/>
            </a:br>
            <a:r>
              <a:rPr lang="en-US" sz="1400" dirty="0" smtClean="0"/>
              <a:t>Octavo Systems OSD3358-SM 21mm x 21mm system-in-package that includes 512MB DDR3 RAM, 1-GHz ARM Cortex-A8 CPU, 2x 200-MHz PRUs, ARM Cortex-M3, 3D accelerator, power/battery management and EEPROM</a:t>
            </a:r>
          </a:p>
          <a:p>
            <a:pPr marL="285750" indent="-285750">
              <a:lnSpc>
                <a:spcPct val="120000"/>
              </a:lnSpc>
              <a:buFont typeface="Arial"/>
              <a:buChar char="•"/>
            </a:pPr>
            <a:r>
              <a:rPr lang="en-US" sz="1400" dirty="0" smtClean="0"/>
              <a:t>72 expansion pin headers with power </a:t>
            </a:r>
            <a:r>
              <a:rPr lang="en-US" sz="1400" dirty="0"/>
              <a:t>and battery I/</a:t>
            </a:r>
            <a:r>
              <a:rPr lang="en-US" sz="1400" dirty="0" err="1" smtClean="0"/>
              <a:t>Os</a:t>
            </a:r>
            <a:r>
              <a:rPr lang="en-US" sz="1400" dirty="0" smtClean="0"/>
              <a:t>, high-speed USB, 8 analog inputs, 44 digital I/</a:t>
            </a:r>
            <a:r>
              <a:rPr lang="en-US" sz="1400" dirty="0" err="1" smtClean="0"/>
              <a:t>Os</a:t>
            </a:r>
            <a:r>
              <a:rPr lang="en-US" sz="1400" dirty="0" smtClean="0"/>
              <a:t> and numerous digital interface peripherals</a:t>
            </a:r>
          </a:p>
          <a:p>
            <a:pPr marL="285750" indent="-285750">
              <a:lnSpc>
                <a:spcPct val="120000"/>
              </a:lnSpc>
              <a:buFont typeface="Arial"/>
              <a:buChar char="•"/>
            </a:pPr>
            <a:r>
              <a:rPr lang="en-US" sz="1400" dirty="0" err="1" smtClean="0"/>
              <a:t>microUSB</a:t>
            </a:r>
            <a:r>
              <a:rPr lang="en-US" sz="1400" dirty="0" smtClean="0"/>
              <a:t> host/client and </a:t>
            </a:r>
            <a:r>
              <a:rPr lang="en-US" sz="1400" dirty="0" err="1" smtClean="0"/>
              <a:t>microSD</a:t>
            </a:r>
            <a:r>
              <a:rPr lang="en-US" sz="1400" dirty="0" smtClean="0"/>
              <a:t> connectors</a:t>
            </a:r>
            <a:endParaRPr lang="en-US" sz="1400" dirty="0"/>
          </a:p>
        </p:txBody>
      </p:sp>
      <p:grpSp>
        <p:nvGrpSpPr>
          <p:cNvPr id="37" name="Group 36"/>
          <p:cNvGrpSpPr/>
          <p:nvPr/>
        </p:nvGrpSpPr>
        <p:grpSpPr>
          <a:xfrm>
            <a:off x="85680" y="78120"/>
            <a:ext cx="7583759" cy="604440"/>
            <a:chOff x="85680" y="78120"/>
            <a:chExt cx="7583759" cy="604440"/>
          </a:xfrm>
        </p:grpSpPr>
        <p:pic>
          <p:nvPicPr>
            <p:cNvPr id="38" name="Picture 4"/>
            <p:cNvPicPr/>
            <p:nvPr/>
          </p:nvPicPr>
          <p:blipFill>
            <a:blip r:embed="rId6"/>
            <a:stretch/>
          </p:blipFill>
          <p:spPr>
            <a:xfrm>
              <a:off x="85680" y="78120"/>
              <a:ext cx="2955600" cy="604440"/>
            </a:xfrm>
            <a:prstGeom prst="rect">
              <a:avLst/>
            </a:prstGeom>
            <a:ln>
              <a:noFill/>
            </a:ln>
          </p:spPr>
        </p:pic>
        <p:sp>
          <p:nvSpPr>
            <p:cNvPr id="39" name="CustomShape 7"/>
            <p:cNvSpPr/>
            <p:nvPr/>
          </p:nvSpPr>
          <p:spPr>
            <a:xfrm>
              <a:off x="3182164" y="145528"/>
              <a:ext cx="4487275" cy="46962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b="0" strike="noStrike" spc="-1" dirty="0">
                  <a:solidFill>
                    <a:srgbClr val="000000"/>
                  </a:solidFill>
                  <a:latin typeface="Arial Black"/>
                </a:rPr>
                <a:t> </a:t>
              </a:r>
              <a:r>
                <a:rPr lang="en-US" b="0" strike="noStrike" spc="-1" dirty="0" err="1">
                  <a:solidFill>
                    <a:srgbClr val="000000"/>
                  </a:solidFill>
                  <a:latin typeface="Arial Black"/>
                </a:rPr>
                <a:t>PocketBeagle</a:t>
              </a:r>
              <a:r>
                <a:rPr lang="en-US" b="0" strike="noStrike" spc="-1" baseline="33000" dirty="0">
                  <a:solidFill>
                    <a:srgbClr val="000000"/>
                  </a:solidFill>
                  <a:latin typeface="Arial Black"/>
                </a:rPr>
                <a:t>®</a:t>
              </a:r>
              <a:r>
                <a:rPr lang="en-US" b="0" strike="noStrike" spc="-1" dirty="0">
                  <a:solidFill>
                    <a:srgbClr val="000000"/>
                  </a:solidFill>
                  <a:latin typeface="Arial Black"/>
                </a:rPr>
                <a:t> </a:t>
              </a:r>
              <a:r>
                <a:rPr lang="en-US" b="0" strike="noStrike" spc="-1" dirty="0" err="1">
                  <a:solidFill>
                    <a:srgbClr val="000000"/>
                  </a:solidFill>
                  <a:latin typeface="Arial Black"/>
                </a:rPr>
                <a:t>TechLab</a:t>
              </a:r>
              <a:r>
                <a:rPr lang="en-US" b="0" strike="noStrike" spc="-1" dirty="0">
                  <a:solidFill>
                    <a:srgbClr val="000000"/>
                  </a:solidFill>
                  <a:latin typeface="Arial Black"/>
                </a:rPr>
                <a:t> Cape Hands-On Coding Workshop</a:t>
              </a:r>
              <a:endParaRPr lang="en-US" b="0" strike="noStrike" spc="-1" dirty="0">
                <a:latin typeface="Arial"/>
              </a:endParaRPr>
            </a:p>
          </p:txBody>
        </p:sp>
      </p:grpSp>
      <p:sp>
        <p:nvSpPr>
          <p:cNvPr id="40" name="CustomShape 1"/>
          <p:cNvSpPr/>
          <p:nvPr/>
        </p:nvSpPr>
        <p:spPr>
          <a:xfrm>
            <a:off x="370664" y="1010535"/>
            <a:ext cx="3135524" cy="48155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err="1" smtClean="0">
                <a:solidFill>
                  <a:srgbClr val="000000"/>
                </a:solidFill>
                <a:latin typeface="Arial"/>
              </a:rPr>
              <a:t>PocketBeagle</a:t>
            </a:r>
            <a:r>
              <a:rPr lang="en-US" sz="2000" b="1" strike="noStrike" spc="-1" baseline="30000" dirty="0" smtClean="0">
                <a:solidFill>
                  <a:srgbClr val="000000"/>
                </a:solidFill>
                <a:latin typeface="Arial"/>
              </a:rPr>
              <a:t>®</a:t>
            </a:r>
            <a:endParaRPr lang="en-US" sz="2000" b="0" strike="noStrike" spc="-1" baseline="30000" dirty="0">
              <a:latin typeface="Arial"/>
            </a:endParaRPr>
          </a:p>
        </p:txBody>
      </p:sp>
    </p:spTree>
    <p:extLst>
      <p:ext uri="{BB962C8B-B14F-4D97-AF65-F5344CB8AC3E}">
        <p14:creationId xmlns:p14="http://schemas.microsoft.com/office/powerpoint/2010/main" val="2472978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CustomShape 1"/>
          <p:cNvSpPr/>
          <p:nvPr/>
        </p:nvSpPr>
        <p:spPr>
          <a:xfrm>
            <a:off x="360720" y="7432859"/>
            <a:ext cx="4248360" cy="2526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000" b="0" strike="noStrike" spc="-1" dirty="0">
                <a:solidFill>
                  <a:srgbClr val="000000"/>
                </a:solidFill>
                <a:latin typeface="Courier New"/>
              </a:rPr>
              <a:t>#!/</a:t>
            </a:r>
            <a:r>
              <a:rPr lang="en-US" sz="1000" b="0" strike="noStrike" spc="-1" dirty="0" err="1">
                <a:solidFill>
                  <a:srgbClr val="000000"/>
                </a:solidFill>
                <a:latin typeface="Courier New"/>
              </a:rPr>
              <a:t>usr</a:t>
            </a:r>
            <a:r>
              <a:rPr lang="en-US" sz="1000" b="0" strike="noStrike" spc="-1" dirty="0">
                <a:solidFill>
                  <a:srgbClr val="000000"/>
                </a:solidFill>
                <a:latin typeface="Courier New"/>
              </a:rPr>
              <a:t>/bin/</a:t>
            </a:r>
            <a:r>
              <a:rPr lang="en-US" sz="1000" b="0" strike="noStrike" spc="-1" dirty="0" err="1">
                <a:solidFill>
                  <a:srgbClr val="000000"/>
                </a:solidFill>
                <a:latin typeface="Courier New"/>
              </a:rPr>
              <a:t>env</a:t>
            </a:r>
            <a:r>
              <a:rPr lang="en-US" sz="1000" b="0" strike="noStrike" spc="-1" dirty="0">
                <a:solidFill>
                  <a:srgbClr val="000000"/>
                </a:solidFill>
                <a:latin typeface="Courier New"/>
              </a:rPr>
              <a:t> node</a:t>
            </a:r>
            <a:endParaRPr lang="en-US" sz="1000" b="0" strike="noStrike" spc="-1" dirty="0">
              <a:latin typeface="Arial"/>
            </a:endParaRPr>
          </a:p>
          <a:p>
            <a:pPr>
              <a:lnSpc>
                <a:spcPct val="100000"/>
              </a:lnSpc>
            </a:pPr>
            <a:r>
              <a:rPr lang="en-US" sz="1000" b="0" strike="noStrike" spc="-1" dirty="0" err="1">
                <a:solidFill>
                  <a:srgbClr val="000000"/>
                </a:solidFill>
                <a:latin typeface="Courier New"/>
              </a:rPr>
              <a:t>var</a:t>
            </a:r>
            <a:r>
              <a:rPr lang="en-US" sz="1000" b="0" strike="noStrike" spc="-1" dirty="0">
                <a:solidFill>
                  <a:srgbClr val="000000"/>
                </a:solidFill>
                <a:latin typeface="Courier New"/>
              </a:rPr>
              <a:t> b = require('</a:t>
            </a:r>
            <a:r>
              <a:rPr lang="en-US" sz="1000" b="0" strike="noStrike" spc="-1" dirty="0" err="1">
                <a:solidFill>
                  <a:srgbClr val="000000"/>
                </a:solidFill>
                <a:latin typeface="Courier New"/>
              </a:rPr>
              <a:t>bonescript</a:t>
            </a:r>
            <a:r>
              <a:rPr lang="en-US" sz="1000" b="0" strike="noStrike" spc="-1" dirty="0">
                <a:solidFill>
                  <a:srgbClr val="000000"/>
                </a:solidFill>
                <a:latin typeface="Courier New"/>
              </a:rPr>
              <a:t>');</a:t>
            </a:r>
            <a:endParaRPr lang="en-US" sz="1000" b="0" strike="noStrike" spc="-1" dirty="0">
              <a:latin typeface="Arial"/>
            </a:endParaRPr>
          </a:p>
          <a:p>
            <a:pPr>
              <a:lnSpc>
                <a:spcPct val="100000"/>
              </a:lnSpc>
            </a:pPr>
            <a:r>
              <a:rPr lang="en-US" sz="1000" b="0" strike="noStrike" spc="-1" dirty="0" err="1">
                <a:solidFill>
                  <a:srgbClr val="000000"/>
                </a:solidFill>
                <a:latin typeface="Courier New"/>
              </a:rPr>
              <a:t>var</a:t>
            </a:r>
            <a:r>
              <a:rPr lang="en-US" sz="1000" b="0" strike="noStrike" spc="-1" dirty="0">
                <a:solidFill>
                  <a:srgbClr val="000000"/>
                </a:solidFill>
                <a:latin typeface="Courier New"/>
              </a:rPr>
              <a:t> LED = 'USR3';</a:t>
            </a:r>
            <a:endParaRPr lang="en-US" sz="1000" b="0" strike="noStrike" spc="-1" dirty="0">
              <a:latin typeface="Arial"/>
            </a:endParaRPr>
          </a:p>
          <a:p>
            <a:pPr>
              <a:lnSpc>
                <a:spcPct val="100000"/>
              </a:lnSpc>
            </a:pPr>
            <a:r>
              <a:rPr lang="en-US" sz="1000" b="0" strike="noStrike" spc="-1" dirty="0" err="1">
                <a:solidFill>
                  <a:srgbClr val="000000"/>
                </a:solidFill>
                <a:latin typeface="Courier New"/>
              </a:rPr>
              <a:t>var</a:t>
            </a:r>
            <a:r>
              <a:rPr lang="en-US" sz="1000" b="0" strike="noStrike" spc="-1" dirty="0">
                <a:solidFill>
                  <a:srgbClr val="000000"/>
                </a:solidFill>
                <a:latin typeface="Courier New"/>
              </a:rPr>
              <a:t> state = </a:t>
            </a:r>
            <a:r>
              <a:rPr lang="en-US" sz="1000" b="0" strike="noStrike" spc="-1" dirty="0" err="1">
                <a:solidFill>
                  <a:srgbClr val="000000"/>
                </a:solidFill>
                <a:latin typeface="Courier New"/>
              </a:rPr>
              <a:t>b.HIGH</a:t>
            </a:r>
            <a:r>
              <a:rPr lang="en-US" sz="1000" b="0" strike="noStrike" spc="-1" dirty="0">
                <a:solidFill>
                  <a:srgbClr val="000000"/>
                </a:solidFill>
                <a:latin typeface="Courier New"/>
              </a:rPr>
              <a:t>;     // Initial state</a:t>
            </a:r>
            <a:endParaRPr lang="en-US" sz="1000" b="0" strike="noStrike" spc="-1" dirty="0">
              <a:latin typeface="Arial"/>
            </a:endParaRPr>
          </a:p>
          <a:p>
            <a:pPr>
              <a:lnSpc>
                <a:spcPct val="100000"/>
              </a:lnSpc>
            </a:pPr>
            <a:r>
              <a:rPr lang="en-US" sz="1000" b="0" strike="noStrike" spc="-1" dirty="0" err="1">
                <a:solidFill>
                  <a:srgbClr val="000000"/>
                </a:solidFill>
                <a:latin typeface="Courier New"/>
              </a:rPr>
              <a:t>b.pinMode</a:t>
            </a:r>
            <a:r>
              <a:rPr lang="en-US" sz="1000" b="0" strike="noStrike" spc="-1" dirty="0">
                <a:solidFill>
                  <a:srgbClr val="000000"/>
                </a:solidFill>
                <a:latin typeface="Courier New"/>
              </a:rPr>
              <a:t>(LED, </a:t>
            </a:r>
            <a:r>
              <a:rPr lang="en-US" sz="1000" b="0" strike="noStrike" spc="-1" dirty="0" err="1">
                <a:solidFill>
                  <a:srgbClr val="000000"/>
                </a:solidFill>
                <a:latin typeface="Courier New"/>
              </a:rPr>
              <a:t>b.OUTPUT</a:t>
            </a:r>
            <a:r>
              <a:rPr lang="en-US" sz="1000" b="0" strike="noStrike" spc="-1" dirty="0">
                <a:solidFill>
                  <a:srgbClr val="000000"/>
                </a:solidFill>
                <a:latin typeface="Courier New"/>
              </a:rPr>
              <a:t>);</a:t>
            </a:r>
            <a:endParaRPr lang="en-US" sz="1000" b="0" strike="noStrike" spc="-1" dirty="0">
              <a:latin typeface="Arial"/>
            </a:endParaRPr>
          </a:p>
          <a:p>
            <a:pPr>
              <a:lnSpc>
                <a:spcPct val="100000"/>
              </a:lnSpc>
            </a:pPr>
            <a:endParaRPr lang="en-US" sz="1000" b="0" strike="noStrike" spc="-1" dirty="0">
              <a:latin typeface="Arial"/>
            </a:endParaRPr>
          </a:p>
          <a:p>
            <a:pPr>
              <a:lnSpc>
                <a:spcPct val="100000"/>
              </a:lnSpc>
            </a:pPr>
            <a:r>
              <a:rPr lang="en-US" sz="1000" b="0" strike="noStrike" spc="-1" dirty="0" err="1">
                <a:solidFill>
                  <a:srgbClr val="000000"/>
                </a:solidFill>
                <a:latin typeface="Courier New"/>
              </a:rPr>
              <a:t>setInterval</a:t>
            </a:r>
            <a:r>
              <a:rPr lang="en-US" sz="1000" b="0" strike="noStrike" spc="-1" dirty="0">
                <a:solidFill>
                  <a:srgbClr val="000000"/>
                </a:solidFill>
                <a:latin typeface="Courier New"/>
              </a:rPr>
              <a:t>(flash, 250); // Change state every 250 </a:t>
            </a:r>
            <a:r>
              <a:rPr lang="en-US" sz="1000" b="0" strike="noStrike" spc="-1" dirty="0" err="1">
                <a:solidFill>
                  <a:srgbClr val="000000"/>
                </a:solidFill>
                <a:latin typeface="Courier New"/>
              </a:rPr>
              <a:t>ms</a:t>
            </a:r>
            <a:endParaRPr lang="en-US" sz="1000" b="0" strike="noStrike" spc="-1" dirty="0">
              <a:latin typeface="Arial"/>
            </a:endParaRPr>
          </a:p>
          <a:p>
            <a:pPr>
              <a:lnSpc>
                <a:spcPct val="100000"/>
              </a:lnSpc>
            </a:pPr>
            <a:endParaRPr lang="en-US" sz="1000" b="0" strike="noStrike" spc="-1" dirty="0">
              <a:latin typeface="Arial"/>
            </a:endParaRPr>
          </a:p>
          <a:p>
            <a:pPr>
              <a:lnSpc>
                <a:spcPct val="100000"/>
              </a:lnSpc>
            </a:pPr>
            <a:r>
              <a:rPr lang="en-US" sz="1000" b="0" strike="noStrike" spc="-1" dirty="0">
                <a:solidFill>
                  <a:srgbClr val="000000"/>
                </a:solidFill>
                <a:latin typeface="Courier New"/>
              </a:rPr>
              <a:t>function flash() {</a:t>
            </a:r>
            <a:endParaRPr lang="en-US" sz="1000" b="0" strike="noStrike" spc="-1" dirty="0">
              <a:latin typeface="Arial"/>
            </a:endParaRPr>
          </a:p>
          <a:p>
            <a:pPr>
              <a:lnSpc>
                <a:spcPct val="100000"/>
              </a:lnSpc>
            </a:pPr>
            <a:r>
              <a:rPr lang="en-US" sz="1000" b="0" strike="noStrike" spc="-1" dirty="0">
                <a:solidFill>
                  <a:srgbClr val="000000"/>
                </a:solidFill>
                <a:latin typeface="Courier New"/>
              </a:rPr>
              <a:t>    </a:t>
            </a:r>
            <a:r>
              <a:rPr lang="en-US" sz="1000" b="0" strike="noStrike" spc="-1" dirty="0" err="1">
                <a:solidFill>
                  <a:srgbClr val="000000"/>
                </a:solidFill>
                <a:latin typeface="Courier New"/>
              </a:rPr>
              <a:t>b.digitalWrite</a:t>
            </a:r>
            <a:r>
              <a:rPr lang="en-US" sz="1000" b="0" strike="noStrike" spc="-1" dirty="0">
                <a:solidFill>
                  <a:srgbClr val="000000"/>
                </a:solidFill>
                <a:latin typeface="Courier New"/>
              </a:rPr>
              <a:t>(LED, state);</a:t>
            </a:r>
            <a:endParaRPr lang="en-US" sz="1000" b="0" strike="noStrike" spc="-1" dirty="0">
              <a:latin typeface="Arial"/>
            </a:endParaRPr>
          </a:p>
          <a:p>
            <a:pPr>
              <a:lnSpc>
                <a:spcPct val="100000"/>
              </a:lnSpc>
            </a:pPr>
            <a:r>
              <a:rPr lang="en-US" sz="1000" b="0" strike="noStrike" spc="-1" dirty="0">
                <a:solidFill>
                  <a:srgbClr val="000000"/>
                </a:solidFill>
                <a:latin typeface="Courier New"/>
              </a:rPr>
              <a:t>    if(state === </a:t>
            </a:r>
            <a:r>
              <a:rPr lang="en-US" sz="1000" b="0" strike="noStrike" spc="-1" dirty="0" err="1">
                <a:solidFill>
                  <a:srgbClr val="000000"/>
                </a:solidFill>
                <a:latin typeface="Courier New"/>
              </a:rPr>
              <a:t>b.HIGH</a:t>
            </a:r>
            <a:r>
              <a:rPr lang="en-US" sz="1000" b="0" strike="noStrike" spc="-1" dirty="0">
                <a:solidFill>
                  <a:srgbClr val="000000"/>
                </a:solidFill>
                <a:latin typeface="Courier New"/>
              </a:rPr>
              <a:t>) {</a:t>
            </a:r>
            <a:endParaRPr lang="en-US" sz="1000" b="0" strike="noStrike" spc="-1" dirty="0">
              <a:latin typeface="Arial"/>
            </a:endParaRPr>
          </a:p>
          <a:p>
            <a:pPr>
              <a:lnSpc>
                <a:spcPct val="100000"/>
              </a:lnSpc>
            </a:pPr>
            <a:r>
              <a:rPr lang="en-US" sz="1000" b="0" strike="noStrike" spc="-1" dirty="0">
                <a:solidFill>
                  <a:srgbClr val="000000"/>
                </a:solidFill>
                <a:latin typeface="Courier New"/>
              </a:rPr>
              <a:t>        state = </a:t>
            </a:r>
            <a:r>
              <a:rPr lang="en-US" sz="1000" b="0" strike="noStrike" spc="-1" dirty="0" err="1">
                <a:solidFill>
                  <a:srgbClr val="000000"/>
                </a:solidFill>
                <a:latin typeface="Courier New"/>
              </a:rPr>
              <a:t>b.LOW</a:t>
            </a:r>
            <a:r>
              <a:rPr lang="en-US" sz="1000" b="0" strike="noStrike" spc="-1" dirty="0">
                <a:solidFill>
                  <a:srgbClr val="000000"/>
                </a:solidFill>
                <a:latin typeface="Courier New"/>
              </a:rPr>
              <a:t>;</a:t>
            </a:r>
            <a:endParaRPr lang="en-US" sz="1000" b="0" strike="noStrike" spc="-1" dirty="0">
              <a:latin typeface="Arial"/>
            </a:endParaRPr>
          </a:p>
          <a:p>
            <a:pPr>
              <a:lnSpc>
                <a:spcPct val="100000"/>
              </a:lnSpc>
            </a:pPr>
            <a:r>
              <a:rPr lang="en-US" sz="1000" b="0" strike="noStrike" spc="-1" dirty="0">
                <a:solidFill>
                  <a:srgbClr val="000000"/>
                </a:solidFill>
                <a:latin typeface="Courier New"/>
              </a:rPr>
              <a:t>    } else {</a:t>
            </a:r>
            <a:endParaRPr lang="en-US" sz="1000" b="0" strike="noStrike" spc="-1" dirty="0">
              <a:latin typeface="Arial"/>
            </a:endParaRPr>
          </a:p>
          <a:p>
            <a:pPr>
              <a:lnSpc>
                <a:spcPct val="100000"/>
              </a:lnSpc>
            </a:pPr>
            <a:r>
              <a:rPr lang="en-US" sz="1000" b="0" strike="noStrike" spc="-1" dirty="0">
                <a:solidFill>
                  <a:srgbClr val="000000"/>
                </a:solidFill>
                <a:latin typeface="Courier New"/>
              </a:rPr>
              <a:t>        state = </a:t>
            </a:r>
            <a:r>
              <a:rPr lang="en-US" sz="1000" b="0" strike="noStrike" spc="-1" dirty="0" err="1">
                <a:solidFill>
                  <a:srgbClr val="000000"/>
                </a:solidFill>
                <a:latin typeface="Courier New"/>
              </a:rPr>
              <a:t>b.HIGH</a:t>
            </a:r>
            <a:r>
              <a:rPr lang="en-US" sz="1000" b="0" strike="noStrike" spc="-1" dirty="0">
                <a:solidFill>
                  <a:srgbClr val="000000"/>
                </a:solidFill>
                <a:latin typeface="Courier New"/>
              </a:rPr>
              <a:t>;</a:t>
            </a:r>
            <a:endParaRPr lang="en-US" sz="1000" b="0" strike="noStrike" spc="-1" dirty="0">
              <a:latin typeface="Arial"/>
            </a:endParaRPr>
          </a:p>
          <a:p>
            <a:pPr>
              <a:lnSpc>
                <a:spcPct val="100000"/>
              </a:lnSpc>
            </a:pPr>
            <a:r>
              <a:rPr lang="en-US" sz="1000" b="0" strike="noStrike" spc="-1" dirty="0">
                <a:solidFill>
                  <a:srgbClr val="000000"/>
                </a:solidFill>
                <a:latin typeface="Courier New"/>
              </a:rPr>
              <a:t>    }</a:t>
            </a:r>
            <a:endParaRPr lang="en-US" sz="1000" b="0" strike="noStrike" spc="-1" dirty="0">
              <a:latin typeface="Arial"/>
            </a:endParaRPr>
          </a:p>
          <a:p>
            <a:pPr>
              <a:lnSpc>
                <a:spcPct val="100000"/>
              </a:lnSpc>
            </a:pPr>
            <a:r>
              <a:rPr lang="en-US" sz="1000" b="0" strike="noStrike" spc="-1" dirty="0">
                <a:solidFill>
                  <a:srgbClr val="000000"/>
                </a:solidFill>
                <a:latin typeface="Courier New"/>
              </a:rPr>
              <a:t>}</a:t>
            </a:r>
            <a:endParaRPr lang="en-US" sz="1000" b="0" strike="noStrike" spc="-1" dirty="0">
              <a:latin typeface="Arial"/>
            </a:endParaRPr>
          </a:p>
        </p:txBody>
      </p:sp>
      <p:sp>
        <p:nvSpPr>
          <p:cNvPr id="83" name="CustomShape 2"/>
          <p:cNvSpPr/>
          <p:nvPr/>
        </p:nvSpPr>
        <p:spPr>
          <a:xfrm>
            <a:off x="355320" y="302424"/>
            <a:ext cx="7247160" cy="2171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Blink </a:t>
            </a:r>
            <a:r>
              <a:rPr lang="en-US" sz="1600" b="1" strike="noStrike" spc="-1" dirty="0" err="1">
                <a:solidFill>
                  <a:srgbClr val="000000"/>
                </a:solidFill>
                <a:latin typeface="Arial"/>
              </a:rPr>
              <a:t>PocketBeagle</a:t>
            </a:r>
            <a:r>
              <a:rPr lang="en-US" sz="1600" b="1" strike="noStrike" spc="-1" dirty="0">
                <a:solidFill>
                  <a:srgbClr val="000000"/>
                </a:solidFill>
                <a:latin typeface="Arial"/>
              </a:rPr>
              <a:t> on-board </a:t>
            </a:r>
            <a:r>
              <a:rPr lang="en-US" sz="1600" b="1" strike="noStrike" spc="-1" dirty="0" err="1">
                <a:solidFill>
                  <a:srgbClr val="000000"/>
                </a:solidFill>
                <a:latin typeface="Arial"/>
              </a:rPr>
              <a:t>USRx</a:t>
            </a:r>
            <a:r>
              <a:rPr lang="en-US" sz="1600" b="1" strike="noStrike" spc="-1" dirty="0">
                <a:solidFill>
                  <a:srgbClr val="000000"/>
                </a:solidFill>
                <a:latin typeface="Arial"/>
              </a:rPr>
              <a:t> </a:t>
            </a:r>
            <a:r>
              <a:rPr lang="en-US" sz="1600" b="1" strike="noStrike" spc="-1" dirty="0" smtClean="0">
                <a:solidFill>
                  <a:srgbClr val="000000"/>
                </a:solidFill>
                <a:latin typeface="Arial"/>
              </a:rPr>
              <a:t>LED</a:t>
            </a:r>
            <a:br>
              <a:rPr lang="en-US" sz="1600" b="1" strike="noStrike" spc="-1" dirty="0" smtClean="0">
                <a:solidFill>
                  <a:srgbClr val="000000"/>
                </a:solidFill>
                <a:latin typeface="Arial"/>
              </a:rPr>
            </a:br>
            <a:endParaRPr lang="en-US" sz="16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Blink USR3 LED on </a:t>
            </a:r>
            <a:r>
              <a:rPr lang="en-US" sz="1100" b="0" strike="noStrike" spc="-1" dirty="0" err="1">
                <a:solidFill>
                  <a:srgbClr val="000000"/>
                </a:solidFill>
                <a:latin typeface="Arial"/>
              </a:rPr>
              <a:t>PocketBeagle</a:t>
            </a:r>
            <a:r>
              <a:rPr lang="en-US" sz="1100" b="0" strike="noStrike" spc="-1" dirty="0">
                <a:solidFill>
                  <a:srgbClr val="000000"/>
                </a:solidFill>
                <a:latin typeface="Arial"/>
              </a:rPr>
              <a:t>.</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err="1">
                <a:solidFill>
                  <a:srgbClr val="000000"/>
                </a:solidFill>
                <a:latin typeface="Arial"/>
              </a:rPr>
              <a:t>BoneScript</a:t>
            </a:r>
            <a:r>
              <a:rPr lang="en-US" sz="1100" b="0" strike="noStrike" spc="-1" dirty="0">
                <a:solidFill>
                  <a:srgbClr val="000000"/>
                </a:solidFill>
                <a:latin typeface="Arial"/>
              </a:rPr>
              <a:t> is a </a:t>
            </a:r>
            <a:r>
              <a:rPr lang="en-US" sz="1100" b="0" strike="noStrike" spc="-1" dirty="0" err="1">
                <a:solidFill>
                  <a:srgbClr val="000000"/>
                </a:solidFill>
                <a:latin typeface="Arial"/>
              </a:rPr>
              <a:t>Node.js</a:t>
            </a:r>
            <a:r>
              <a:rPr lang="en-US" sz="1100" b="0" strike="noStrike" spc="-1" dirty="0">
                <a:solidFill>
                  <a:srgbClr val="000000"/>
                </a:solidFill>
                <a:latin typeface="Arial"/>
              </a:rPr>
              <a:t> library customized for the Beagle family and featuring familiar </a:t>
            </a:r>
            <a:r>
              <a:rPr lang="en-US" sz="1100" b="0" strike="noStrike" spc="-1" dirty="0" err="1">
                <a:solidFill>
                  <a:srgbClr val="000000"/>
                </a:solidFill>
                <a:latin typeface="Arial"/>
              </a:rPr>
              <a:t>Arduino</a:t>
            </a:r>
            <a:r>
              <a:rPr lang="en-US" sz="1100" b="0" strike="noStrike" spc="-1" dirty="0">
                <a:solidFill>
                  <a:srgbClr val="000000"/>
                </a:solidFill>
                <a:latin typeface="Arial"/>
              </a:rPr>
              <a:t> function calls. Here we will use it to blink an LED built into your </a:t>
            </a:r>
            <a:r>
              <a:rPr lang="en-US" sz="1100" b="0" strike="noStrike" spc="-1" dirty="0" err="1">
                <a:solidFill>
                  <a:srgbClr val="000000"/>
                </a:solidFill>
                <a:latin typeface="Arial"/>
              </a:rPr>
              <a:t>PocketBeagle</a:t>
            </a:r>
            <a:r>
              <a:rPr lang="en-US" sz="1100" b="0" strike="noStrike" spc="-1" dirty="0">
                <a:solidFill>
                  <a:srgbClr val="000000"/>
                </a:solidFill>
                <a:latin typeface="Arial"/>
              </a:rPr>
              <a:t>.</a:t>
            </a:r>
            <a:endParaRPr lang="en-US" sz="1100" b="0" strike="noStrike" spc="-1" dirty="0">
              <a:latin typeface="Arial"/>
            </a:endParaRPr>
          </a:p>
          <a:p>
            <a:pPr>
              <a:lnSpc>
                <a:spcPct val="120000"/>
              </a:lnSpc>
            </a:pPr>
            <a:r>
              <a:rPr lang="en-US" sz="1100" b="1" strike="noStrike" spc="-1" dirty="0">
                <a:solidFill>
                  <a:srgbClr val="000000"/>
                </a:solidFill>
                <a:latin typeface="Arial"/>
              </a:rPr>
              <a:t>Do this in the Cloud9 IDE:</a:t>
            </a:r>
            <a:endParaRPr lang="en-US" sz="1100" b="0" strike="noStrike" spc="-1" dirty="0">
              <a:latin typeface="Arial"/>
            </a:endParaRPr>
          </a:p>
          <a:p>
            <a:pPr>
              <a:lnSpc>
                <a:spcPct val="120000"/>
              </a:lnSpc>
            </a:pPr>
            <a:r>
              <a:rPr lang="en-US" sz="1100" b="0" strike="noStrike" spc="-1" dirty="0">
                <a:solidFill>
                  <a:srgbClr val="000000"/>
                </a:solidFill>
                <a:latin typeface="Arial"/>
              </a:rPr>
              <a:t>1. Navigate to</a:t>
            </a:r>
            <a:r>
              <a:rPr lang="en-US" sz="1200" b="1" strike="noStrike" spc="-1" dirty="0">
                <a:solidFill>
                  <a:srgbClr val="21409A"/>
                </a:solidFill>
                <a:latin typeface="Arial"/>
              </a:rPr>
              <a:t> </a:t>
            </a:r>
            <a:r>
              <a:rPr lang="en-US" sz="1200" b="1" strike="noStrike" spc="-1" dirty="0" err="1">
                <a:solidFill>
                  <a:srgbClr val="21409A"/>
                </a:solidFill>
                <a:latin typeface="Arial"/>
              </a:rPr>
              <a:t>TechLab</a:t>
            </a:r>
            <a:r>
              <a:rPr lang="en-US" sz="1200" b="1" strike="noStrike" spc="-1" dirty="0">
                <a:solidFill>
                  <a:srgbClr val="21409A"/>
                </a:solidFill>
                <a:latin typeface="Arial"/>
              </a:rPr>
              <a:t>/</a:t>
            </a:r>
            <a:r>
              <a:rPr lang="en-US" sz="1200" b="1" strike="noStrike" spc="-1" dirty="0" err="1">
                <a:solidFill>
                  <a:srgbClr val="21409A"/>
                </a:solidFill>
                <a:latin typeface="Arial"/>
              </a:rPr>
              <a:t>internalLED.js</a:t>
            </a:r>
            <a:r>
              <a:rPr lang="en-US" sz="1100" b="0" strike="noStrike" spc="-1" dirty="0">
                <a:solidFill>
                  <a:srgbClr val="000000"/>
                </a:solidFill>
                <a:latin typeface="Arial"/>
              </a:rPr>
              <a:t> and double-click on it.</a:t>
            </a:r>
            <a:endParaRPr lang="en-US" sz="1100" b="0" strike="noStrike" spc="-1" dirty="0">
              <a:latin typeface="Arial"/>
            </a:endParaRPr>
          </a:p>
          <a:p>
            <a:pPr>
              <a:lnSpc>
                <a:spcPct val="120000"/>
              </a:lnSpc>
            </a:pPr>
            <a:r>
              <a:rPr lang="en-US" sz="1100" b="0" strike="noStrike" spc="-1" dirty="0">
                <a:solidFill>
                  <a:srgbClr val="000000"/>
                </a:solidFill>
                <a:latin typeface="Arial"/>
              </a:rPr>
              <a:t>2. Click the  Run button in the toolbar to execute the script in the active file window</a:t>
            </a:r>
            <a:endParaRPr lang="en-US" sz="1100" b="0" strike="noStrike" spc="-1" dirty="0">
              <a:latin typeface="Arial"/>
            </a:endParaRPr>
          </a:p>
          <a:p>
            <a:pPr>
              <a:lnSpc>
                <a:spcPct val="120000"/>
              </a:lnSpc>
            </a:pPr>
            <a:r>
              <a:rPr lang="en-US" sz="1100" b="0" strike="noStrike" spc="-1" dirty="0">
                <a:solidFill>
                  <a:srgbClr val="000000"/>
                </a:solidFill>
                <a:latin typeface="Arial"/>
              </a:rPr>
              <a:t>3. You will see the run configuration window open with a Stop button.  Click the Stop button to halt the program.</a:t>
            </a:r>
            <a:endParaRPr lang="en-US" sz="1100" b="0" strike="noStrike" spc="-1" dirty="0">
              <a:latin typeface="Arial"/>
            </a:endParaRPr>
          </a:p>
          <a:p>
            <a:pPr>
              <a:lnSpc>
                <a:spcPct val="120000"/>
              </a:lnSpc>
            </a:pPr>
            <a:r>
              <a:rPr lang="en-US" sz="1100" b="0" strike="noStrike" spc="-1" dirty="0">
                <a:solidFill>
                  <a:srgbClr val="000000"/>
                </a:solidFill>
                <a:latin typeface="Arial"/>
              </a:rPr>
              <a:t>4. Try changing the LED or blink time, save the program and run again.</a:t>
            </a:r>
            <a:endParaRPr lang="en-US" sz="1100" b="0" strike="noStrike" spc="-1" dirty="0">
              <a:latin typeface="Arial"/>
            </a:endParaRPr>
          </a:p>
          <a:p>
            <a:pPr>
              <a:lnSpc>
                <a:spcPct val="120000"/>
              </a:lnSpc>
            </a:pPr>
            <a:r>
              <a:rPr lang="en-US" sz="1100" b="0" strike="noStrike" spc="-1" dirty="0">
                <a:solidFill>
                  <a:srgbClr val="000000"/>
                </a:solidFill>
                <a:latin typeface="Arial"/>
              </a:rPr>
              <a:t>TIP: Click the green bug to disable the debugger and begin execution quicker.</a:t>
            </a:r>
            <a:endParaRPr lang="en-US" sz="1100" b="0" strike="noStrike" spc="-1" dirty="0">
              <a:latin typeface="Arial"/>
            </a:endParaRPr>
          </a:p>
        </p:txBody>
      </p:sp>
      <p:sp>
        <p:nvSpPr>
          <p:cNvPr id="84" name="CustomShape 3"/>
          <p:cNvSpPr/>
          <p:nvPr/>
        </p:nvSpPr>
        <p:spPr>
          <a:xfrm>
            <a:off x="360720" y="7054139"/>
            <a:ext cx="1380600" cy="345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20000"/>
              </a:lnSpc>
            </a:pPr>
            <a:r>
              <a:rPr lang="en-US" sz="1400" b="1" strike="noStrike" spc="-1" dirty="0" err="1">
                <a:solidFill>
                  <a:srgbClr val="000000"/>
                </a:solidFill>
                <a:latin typeface="Arial"/>
              </a:rPr>
              <a:t>internalLED.js</a:t>
            </a:r>
            <a:endParaRPr lang="en-US" sz="1400" b="0" strike="noStrike" spc="-1" dirty="0">
              <a:latin typeface="Arial"/>
            </a:endParaRPr>
          </a:p>
        </p:txBody>
      </p:sp>
      <p:pic>
        <p:nvPicPr>
          <p:cNvPr id="85" name="Picture 6"/>
          <p:cNvPicPr/>
          <p:nvPr/>
        </p:nvPicPr>
        <p:blipFill>
          <a:blip r:embed="rId2"/>
          <a:stretch/>
        </p:blipFill>
        <p:spPr>
          <a:xfrm>
            <a:off x="4604040" y="8582760"/>
            <a:ext cx="2742840" cy="1145520"/>
          </a:xfrm>
          <a:prstGeom prst="rect">
            <a:avLst/>
          </a:prstGeom>
          <a:ln>
            <a:noFill/>
          </a:ln>
        </p:spPr>
      </p:pic>
      <p:grpSp>
        <p:nvGrpSpPr>
          <p:cNvPr id="6" name="Group 5"/>
          <p:cNvGrpSpPr/>
          <p:nvPr/>
        </p:nvGrpSpPr>
        <p:grpSpPr>
          <a:xfrm>
            <a:off x="313687" y="2888931"/>
            <a:ext cx="7241760" cy="4022435"/>
            <a:chOff x="313687" y="2808303"/>
            <a:chExt cx="7241760" cy="4022435"/>
          </a:xfrm>
        </p:grpSpPr>
        <p:pic>
          <p:nvPicPr>
            <p:cNvPr id="82" name="Picture 3"/>
            <p:cNvPicPr/>
            <p:nvPr/>
          </p:nvPicPr>
          <p:blipFill>
            <a:blip r:embed="rId3"/>
            <a:stretch/>
          </p:blipFill>
          <p:spPr>
            <a:xfrm>
              <a:off x="313687" y="2808303"/>
              <a:ext cx="7241760" cy="4022435"/>
            </a:xfrm>
            <a:prstGeom prst="rect">
              <a:avLst/>
            </a:prstGeom>
            <a:ln>
              <a:noFill/>
            </a:ln>
          </p:spPr>
        </p:pic>
        <p:sp>
          <p:nvSpPr>
            <p:cNvPr id="2" name="Rounded Rectangle 1"/>
            <p:cNvSpPr/>
            <p:nvPr/>
          </p:nvSpPr>
          <p:spPr>
            <a:xfrm>
              <a:off x="360720" y="4636330"/>
              <a:ext cx="1380600" cy="28410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 name="Rounded Rectangle 7"/>
            <p:cNvSpPr/>
            <p:nvPr/>
          </p:nvSpPr>
          <p:spPr>
            <a:xfrm>
              <a:off x="2812189" y="3145862"/>
              <a:ext cx="713003" cy="28410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 name="TextBox 2"/>
            <p:cNvSpPr txBox="1"/>
            <p:nvPr/>
          </p:nvSpPr>
          <p:spPr>
            <a:xfrm>
              <a:off x="481660" y="4198308"/>
              <a:ext cx="377177" cy="369332"/>
            </a:xfrm>
            <a:prstGeom prst="rect">
              <a:avLst/>
            </a:prstGeom>
            <a:noFill/>
            <a:ln>
              <a:solidFill>
                <a:schemeClr val="bg1"/>
              </a:solidFill>
            </a:ln>
          </p:spPr>
          <p:txBody>
            <a:bodyPr wrap="none" rtlCol="0">
              <a:spAutoFit/>
            </a:bodyPr>
            <a:lstStyle/>
            <a:p>
              <a:r>
                <a:rPr lang="en-US" dirty="0" smtClean="0">
                  <a:solidFill>
                    <a:srgbClr val="FFFFFF"/>
                  </a:solidFill>
                </a:rPr>
                <a:t>1.</a:t>
              </a:r>
              <a:endParaRPr lang="en-US" dirty="0">
                <a:solidFill>
                  <a:srgbClr val="FFFFFF"/>
                </a:solidFill>
              </a:endParaRPr>
            </a:p>
          </p:txBody>
        </p:sp>
        <p:sp>
          <p:nvSpPr>
            <p:cNvPr id="10" name="TextBox 9"/>
            <p:cNvSpPr txBox="1"/>
            <p:nvPr/>
          </p:nvSpPr>
          <p:spPr>
            <a:xfrm>
              <a:off x="3879960" y="3245297"/>
              <a:ext cx="377177" cy="369332"/>
            </a:xfrm>
            <a:prstGeom prst="rect">
              <a:avLst/>
            </a:prstGeom>
            <a:noFill/>
            <a:ln>
              <a:solidFill>
                <a:srgbClr val="FFFFFF"/>
              </a:solidFill>
            </a:ln>
          </p:spPr>
          <p:txBody>
            <a:bodyPr wrap="none" rtlCol="0">
              <a:spAutoFit/>
            </a:bodyPr>
            <a:lstStyle/>
            <a:p>
              <a:r>
                <a:rPr lang="en-US" dirty="0" smtClean="0">
                  <a:solidFill>
                    <a:srgbClr val="FFFFFF"/>
                  </a:solidFill>
                </a:rPr>
                <a:t>2.</a:t>
              </a:r>
              <a:endParaRPr lang="en-US" dirty="0">
                <a:solidFill>
                  <a:srgbClr val="FFFFFF"/>
                </a:solidFill>
              </a:endParaRPr>
            </a:p>
          </p:txBody>
        </p:sp>
        <p:sp>
          <p:nvSpPr>
            <p:cNvPr id="12" name="TextBox 11"/>
            <p:cNvSpPr txBox="1"/>
            <p:nvPr/>
          </p:nvSpPr>
          <p:spPr>
            <a:xfrm>
              <a:off x="5718239" y="4005965"/>
              <a:ext cx="1031051" cy="923330"/>
            </a:xfrm>
            <a:prstGeom prst="rect">
              <a:avLst/>
            </a:prstGeom>
            <a:noFill/>
            <a:ln>
              <a:solidFill>
                <a:schemeClr val="bg1"/>
              </a:solidFill>
            </a:ln>
          </p:spPr>
          <p:txBody>
            <a:bodyPr wrap="none" rtlCol="0">
              <a:spAutoFit/>
            </a:bodyPr>
            <a:lstStyle/>
            <a:p>
              <a:r>
                <a:rPr lang="en-US" dirty="0" smtClean="0">
                  <a:solidFill>
                    <a:schemeClr val="bg1"/>
                  </a:solidFill>
                </a:rPr>
                <a:t>Active</a:t>
              </a:r>
              <a:br>
                <a:rPr lang="en-US" dirty="0" smtClean="0">
                  <a:solidFill>
                    <a:schemeClr val="bg1"/>
                  </a:solidFill>
                </a:rPr>
              </a:br>
              <a:r>
                <a:rPr lang="en-US" dirty="0" smtClean="0">
                  <a:solidFill>
                    <a:schemeClr val="bg1"/>
                  </a:solidFill>
                </a:rPr>
                <a:t>File</a:t>
              </a:r>
              <a:br>
                <a:rPr lang="en-US" dirty="0" smtClean="0">
                  <a:solidFill>
                    <a:schemeClr val="bg1"/>
                  </a:solidFill>
                </a:rPr>
              </a:br>
              <a:r>
                <a:rPr lang="en-US" dirty="0" smtClean="0">
                  <a:solidFill>
                    <a:schemeClr val="bg1"/>
                  </a:solidFill>
                </a:rPr>
                <a:t>Window</a:t>
              </a:r>
              <a:endParaRPr lang="en-US" dirty="0">
                <a:solidFill>
                  <a:schemeClr val="bg1"/>
                </a:solidFill>
              </a:endParaRPr>
            </a:p>
          </p:txBody>
        </p:sp>
        <p:sp>
          <p:nvSpPr>
            <p:cNvPr id="13" name="TextBox 12"/>
            <p:cNvSpPr txBox="1"/>
            <p:nvPr/>
          </p:nvSpPr>
          <p:spPr>
            <a:xfrm>
              <a:off x="5592815" y="5902353"/>
              <a:ext cx="1252592" cy="738664"/>
            </a:xfrm>
            <a:prstGeom prst="rect">
              <a:avLst/>
            </a:prstGeom>
            <a:noFill/>
            <a:ln>
              <a:solidFill>
                <a:schemeClr val="bg1"/>
              </a:solidFill>
            </a:ln>
          </p:spPr>
          <p:txBody>
            <a:bodyPr wrap="none" rtlCol="0">
              <a:spAutoFit/>
            </a:bodyPr>
            <a:lstStyle/>
            <a:p>
              <a:r>
                <a:rPr lang="en-US" sz="1400" dirty="0" smtClean="0">
                  <a:solidFill>
                    <a:schemeClr val="bg1"/>
                  </a:solidFill>
                </a:rPr>
                <a:t>Run</a:t>
              </a:r>
              <a:br>
                <a:rPr lang="en-US" sz="1400" dirty="0" smtClean="0">
                  <a:solidFill>
                    <a:schemeClr val="bg1"/>
                  </a:solidFill>
                </a:rPr>
              </a:br>
              <a:r>
                <a:rPr lang="en-US" sz="1400" dirty="0" smtClean="0">
                  <a:solidFill>
                    <a:schemeClr val="bg1"/>
                  </a:solidFill>
                </a:rPr>
                <a:t>Configuration</a:t>
              </a:r>
              <a:br>
                <a:rPr lang="en-US" sz="1400" dirty="0" smtClean="0">
                  <a:solidFill>
                    <a:schemeClr val="bg1"/>
                  </a:solidFill>
                </a:rPr>
              </a:br>
              <a:r>
                <a:rPr lang="en-US" sz="1400" dirty="0" smtClean="0">
                  <a:solidFill>
                    <a:schemeClr val="bg1"/>
                  </a:solidFill>
                </a:rPr>
                <a:t>Window</a:t>
              </a:r>
              <a:endParaRPr lang="en-US" sz="1400" dirty="0">
                <a:solidFill>
                  <a:schemeClr val="bg1"/>
                </a:solidFill>
              </a:endParaRPr>
            </a:p>
          </p:txBody>
        </p:sp>
        <p:sp>
          <p:nvSpPr>
            <p:cNvPr id="15" name="TextBox 14"/>
            <p:cNvSpPr txBox="1"/>
            <p:nvPr/>
          </p:nvSpPr>
          <p:spPr>
            <a:xfrm>
              <a:off x="3244042" y="6366429"/>
              <a:ext cx="377177" cy="369332"/>
            </a:xfrm>
            <a:prstGeom prst="rect">
              <a:avLst/>
            </a:prstGeom>
            <a:noFill/>
            <a:ln>
              <a:solidFill>
                <a:srgbClr val="FFFFFF"/>
              </a:solidFill>
            </a:ln>
          </p:spPr>
          <p:txBody>
            <a:bodyPr wrap="none" rtlCol="0">
              <a:spAutoFit/>
            </a:bodyPr>
            <a:lstStyle/>
            <a:p>
              <a:r>
                <a:rPr lang="en-US" dirty="0" smtClean="0">
                  <a:solidFill>
                    <a:srgbClr val="FFFFFF"/>
                  </a:solidFill>
                </a:rPr>
                <a:t>3.</a:t>
              </a:r>
              <a:endParaRPr lang="en-US" dirty="0">
                <a:solidFill>
                  <a:srgbClr val="FFFFFF"/>
                </a:solidFill>
              </a:endParaRPr>
            </a:p>
          </p:txBody>
        </p:sp>
        <p:sp>
          <p:nvSpPr>
            <p:cNvPr id="16" name="Rounded Rectangle 15"/>
            <p:cNvSpPr/>
            <p:nvPr/>
          </p:nvSpPr>
          <p:spPr>
            <a:xfrm>
              <a:off x="1584920" y="5933208"/>
              <a:ext cx="713003" cy="28410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CustomShape 2"/>
          <p:cNvSpPr/>
          <p:nvPr/>
        </p:nvSpPr>
        <p:spPr>
          <a:xfrm>
            <a:off x="355320" y="463680"/>
            <a:ext cx="7247160" cy="2773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Read a </a:t>
            </a:r>
            <a:r>
              <a:rPr lang="en-US" sz="1600" b="1" strike="noStrike" spc="-1" dirty="0" smtClean="0">
                <a:solidFill>
                  <a:srgbClr val="000000"/>
                </a:solidFill>
                <a:latin typeface="Arial"/>
              </a:rPr>
              <a:t>button</a:t>
            </a:r>
            <a:br>
              <a:rPr lang="en-US" sz="1600" b="1" strike="noStrike" spc="-1" dirty="0" smtClean="0">
                <a:solidFill>
                  <a:srgbClr val="000000"/>
                </a:solidFill>
                <a:latin typeface="Arial"/>
              </a:rPr>
            </a:br>
            <a:endParaRPr lang="en-US" sz="16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Sense the external world by reading a digital input.</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a:solidFill>
                  <a:srgbClr val="000000"/>
                </a:solidFill>
                <a:latin typeface="Arial"/>
              </a:rPr>
              <a:t>Reading a switch attached to a GPIO (general purpose input/output) port is as</a:t>
            </a:r>
            <a:endParaRPr lang="en-US" sz="1100" b="0" strike="noStrike" spc="-1" dirty="0">
              <a:latin typeface="Arial"/>
            </a:endParaRPr>
          </a:p>
          <a:p>
            <a:pPr>
              <a:lnSpc>
                <a:spcPct val="120000"/>
              </a:lnSpc>
            </a:pPr>
            <a:r>
              <a:rPr lang="en-US" sz="1100" b="0" strike="noStrike" spc="-1" dirty="0">
                <a:solidFill>
                  <a:srgbClr val="000000"/>
                </a:solidFill>
                <a:latin typeface="Arial"/>
              </a:rPr>
              <a:t>easy as configuring the port as an input and attaching an interrupt handler to it. Note the buttons are “active low”.</a:t>
            </a:r>
            <a:endParaRPr lang="en-US" sz="1100" b="0" strike="noStrike" spc="-1" dirty="0">
              <a:latin typeface="Arial"/>
            </a:endParaRPr>
          </a:p>
          <a:p>
            <a:pPr>
              <a:lnSpc>
                <a:spcPct val="120000"/>
              </a:lnSpc>
            </a:pPr>
            <a:r>
              <a:rPr lang="en-US" sz="1100" b="1" strike="noStrike" spc="-1" dirty="0">
                <a:solidFill>
                  <a:srgbClr val="000000"/>
                </a:solidFill>
                <a:latin typeface="Arial"/>
              </a:rPr>
              <a:t>Do this in the Cloud9 IDE:</a:t>
            </a:r>
            <a:endParaRPr lang="en-US" sz="1100" b="0" strike="noStrike" spc="-1" dirty="0">
              <a:latin typeface="Arial"/>
            </a:endParaRPr>
          </a:p>
          <a:p>
            <a:pPr>
              <a:lnSpc>
                <a:spcPct val="120000"/>
              </a:lnSpc>
            </a:pPr>
            <a:r>
              <a:rPr lang="en-US" sz="1100" b="0" strike="noStrike" spc="-1" dirty="0">
                <a:solidFill>
                  <a:srgbClr val="000000"/>
                </a:solidFill>
                <a:latin typeface="Arial"/>
              </a:rPr>
              <a:t>1. Navigate to </a:t>
            </a:r>
            <a:r>
              <a:rPr lang="en-US" sz="1200" b="1" strike="noStrike" spc="-1" dirty="0" err="1">
                <a:solidFill>
                  <a:srgbClr val="21409A"/>
                </a:solidFill>
                <a:latin typeface="Arial"/>
              </a:rPr>
              <a:t>TechLab</a:t>
            </a:r>
            <a:r>
              <a:rPr lang="en-US" sz="1200" b="1" strike="noStrike" spc="-1" dirty="0">
                <a:solidFill>
                  <a:srgbClr val="21409A"/>
                </a:solidFill>
                <a:latin typeface="Arial"/>
              </a:rPr>
              <a:t>/</a:t>
            </a:r>
            <a:r>
              <a:rPr lang="en-US" sz="1200" b="1" strike="noStrike" spc="-1" dirty="0" err="1">
                <a:solidFill>
                  <a:srgbClr val="21409A"/>
                </a:solidFill>
                <a:latin typeface="Arial"/>
              </a:rPr>
              <a:t>pushbutton.js</a:t>
            </a:r>
            <a:r>
              <a:rPr lang="en-US" sz="1100" b="0" strike="noStrike" spc="-1" dirty="0">
                <a:solidFill>
                  <a:srgbClr val="000000"/>
                </a:solidFill>
                <a:latin typeface="Arial"/>
              </a:rPr>
              <a:t> and double-click on it.</a:t>
            </a:r>
            <a:endParaRPr lang="en-US" sz="1100" b="0" strike="noStrike" spc="-1" dirty="0">
              <a:latin typeface="Arial"/>
            </a:endParaRPr>
          </a:p>
          <a:p>
            <a:pPr>
              <a:lnSpc>
                <a:spcPct val="120000"/>
              </a:lnSpc>
            </a:pPr>
            <a:r>
              <a:rPr lang="en-US" sz="1100" b="0" strike="noStrike" spc="-1" dirty="0">
                <a:solidFill>
                  <a:srgbClr val="000000"/>
                </a:solidFill>
                <a:latin typeface="Arial"/>
              </a:rPr>
              <a:t>2. Click the Run button in the toolbar to execute the script in the active file window</a:t>
            </a:r>
            <a:endParaRPr lang="en-US" sz="1100" b="0" strike="noStrike" spc="-1" dirty="0">
              <a:latin typeface="Arial"/>
            </a:endParaRPr>
          </a:p>
          <a:p>
            <a:pPr>
              <a:lnSpc>
                <a:spcPct val="120000"/>
              </a:lnSpc>
            </a:pPr>
            <a:r>
              <a:rPr lang="en-US" sz="1100" b="0" strike="noStrike" spc="-1" dirty="0">
                <a:solidFill>
                  <a:srgbClr val="000000"/>
                </a:solidFill>
                <a:latin typeface="Arial"/>
              </a:rPr>
              <a:t>3. Press the “L” button on </a:t>
            </a:r>
            <a:r>
              <a:rPr lang="en-US" sz="1100" b="0" strike="noStrike" spc="-1" dirty="0" err="1">
                <a:solidFill>
                  <a:srgbClr val="000000"/>
                </a:solidFill>
                <a:latin typeface="Arial"/>
              </a:rPr>
              <a:t>TechLab</a:t>
            </a:r>
            <a:r>
              <a:rPr lang="en-US" sz="1100" b="0" strike="noStrike" spc="-1" dirty="0">
                <a:solidFill>
                  <a:srgbClr val="000000"/>
                </a:solidFill>
                <a:latin typeface="Arial"/>
              </a:rPr>
              <a:t> and check the </a:t>
            </a:r>
            <a:r>
              <a:rPr lang="en-US" sz="1100" b="0" strike="noStrike" spc="-1" dirty="0" smtClean="0">
                <a:solidFill>
                  <a:srgbClr val="000000"/>
                </a:solidFill>
                <a:latin typeface="Arial"/>
              </a:rPr>
              <a:t>output  (Value=1 or Value=0)  in </a:t>
            </a:r>
            <a:r>
              <a:rPr lang="en-US" sz="1100" b="0" strike="noStrike" spc="-1" dirty="0">
                <a:solidFill>
                  <a:srgbClr val="000000"/>
                </a:solidFill>
                <a:latin typeface="Arial"/>
              </a:rPr>
              <a:t>the configuration window. </a:t>
            </a:r>
            <a:r>
              <a:rPr lang="en-US" sz="1100" b="0" strike="noStrike" spc="-1" dirty="0" smtClean="0">
                <a:solidFill>
                  <a:srgbClr val="000000"/>
                </a:solidFill>
                <a:latin typeface="Arial"/>
              </a:rPr>
              <a:t/>
            </a:r>
            <a:br>
              <a:rPr lang="en-US" sz="1100" b="0" strike="noStrike" spc="-1" dirty="0" smtClean="0">
                <a:solidFill>
                  <a:srgbClr val="000000"/>
                </a:solidFill>
                <a:latin typeface="Arial"/>
              </a:rPr>
            </a:br>
            <a:r>
              <a:rPr lang="en-US" sz="1100" b="0" strike="noStrike" spc="-1" dirty="0" smtClean="0">
                <a:solidFill>
                  <a:srgbClr val="000000"/>
                </a:solidFill>
                <a:latin typeface="Arial"/>
              </a:rPr>
              <a:t>    </a:t>
            </a:r>
            <a:r>
              <a:rPr lang="en-US" sz="1100" b="0" strike="noStrike" spc="-1" dirty="0">
                <a:solidFill>
                  <a:srgbClr val="000000"/>
                </a:solidFill>
                <a:latin typeface="Arial"/>
              </a:rPr>
              <a:t>Click the Stop button on the IDE to halt the program</a:t>
            </a:r>
            <a:r>
              <a:rPr lang="en-US" sz="1100" b="0" strike="noStrike" spc="-1" dirty="0" smtClean="0">
                <a:solidFill>
                  <a:srgbClr val="000000"/>
                </a:solidFill>
                <a:latin typeface="Arial"/>
              </a:rPr>
              <a:t>.</a:t>
            </a:r>
            <a:br>
              <a:rPr lang="en-US" sz="1100" b="0" strike="noStrike" spc="-1" dirty="0" smtClean="0">
                <a:solidFill>
                  <a:srgbClr val="000000"/>
                </a:solidFill>
                <a:latin typeface="Arial"/>
              </a:rPr>
            </a:br>
            <a:endParaRPr lang="en-US" sz="1100" b="0" strike="noStrike" spc="-1" dirty="0">
              <a:latin typeface="Arial"/>
            </a:endParaRPr>
          </a:p>
          <a:p>
            <a:pPr>
              <a:lnSpc>
                <a:spcPct val="120000"/>
              </a:lnSpc>
            </a:pPr>
            <a:r>
              <a:rPr lang="en-US" sz="1100" b="1" strike="noStrike" spc="-1" dirty="0">
                <a:solidFill>
                  <a:srgbClr val="000000"/>
                </a:solidFill>
                <a:latin typeface="Arial"/>
              </a:rPr>
              <a:t>Challenge #1:</a:t>
            </a:r>
            <a:r>
              <a:rPr lang="en-US" sz="1100" b="0" strike="noStrike" spc="-1" dirty="0">
                <a:solidFill>
                  <a:srgbClr val="000000"/>
                </a:solidFill>
                <a:latin typeface="Arial"/>
              </a:rPr>
              <a:t> Can you modify the program to read from the “R” button?</a:t>
            </a:r>
            <a:endParaRPr lang="en-US" sz="1100" b="0" strike="noStrike" spc="-1" dirty="0">
              <a:latin typeface="Arial"/>
            </a:endParaRPr>
          </a:p>
          <a:p>
            <a:pPr>
              <a:lnSpc>
                <a:spcPct val="120000"/>
              </a:lnSpc>
            </a:pPr>
            <a:r>
              <a:rPr lang="en-US" sz="1100" b="1" strike="noStrike" spc="-1" dirty="0">
                <a:solidFill>
                  <a:srgbClr val="000000"/>
                </a:solidFill>
                <a:latin typeface="Arial"/>
              </a:rPr>
              <a:t>Challenge #2</a:t>
            </a:r>
            <a:r>
              <a:rPr lang="en-US" sz="1100" b="0" strike="noStrike" spc="-1" dirty="0">
                <a:solidFill>
                  <a:srgbClr val="000000"/>
                </a:solidFill>
                <a:latin typeface="Arial"/>
              </a:rPr>
              <a:t>: Can you modify the program to toggle the USR3 LED?</a:t>
            </a:r>
            <a:endParaRPr lang="en-US" sz="1100" b="0" strike="noStrike" spc="-1" dirty="0">
              <a:latin typeface="Arial"/>
            </a:endParaRPr>
          </a:p>
          <a:p>
            <a:pPr>
              <a:lnSpc>
                <a:spcPct val="120000"/>
              </a:lnSpc>
            </a:pPr>
            <a:r>
              <a:rPr lang="en-US" sz="1100" b="1" strike="noStrike" spc="-1" dirty="0">
                <a:solidFill>
                  <a:srgbClr val="000000"/>
                </a:solidFill>
                <a:latin typeface="Arial"/>
              </a:rPr>
              <a:t>Challenge #3</a:t>
            </a:r>
            <a:r>
              <a:rPr lang="en-US" sz="1100" b="0" strike="noStrike" spc="-1" dirty="0">
                <a:solidFill>
                  <a:srgbClr val="000000"/>
                </a:solidFill>
                <a:latin typeface="Arial"/>
              </a:rPr>
              <a:t>: Can you modify the program to turn the USR3 LED on with the “L” button and off with the “R” button?</a:t>
            </a:r>
            <a:endParaRPr lang="en-US" sz="1100" b="0" strike="noStrike" spc="-1" dirty="0">
              <a:latin typeface="Arial"/>
            </a:endParaRPr>
          </a:p>
        </p:txBody>
      </p:sp>
      <p:pic>
        <p:nvPicPr>
          <p:cNvPr id="89" name="Picture 2"/>
          <p:cNvPicPr/>
          <p:nvPr/>
        </p:nvPicPr>
        <p:blipFill>
          <a:blip r:embed="rId2"/>
          <a:stretch/>
        </p:blipFill>
        <p:spPr>
          <a:xfrm>
            <a:off x="131255" y="3890119"/>
            <a:ext cx="7471225" cy="4247014"/>
          </a:xfrm>
          <a:prstGeom prst="rect">
            <a:avLst/>
          </a:prstGeom>
          <a:ln>
            <a:noFill/>
          </a:ln>
        </p:spPr>
      </p:pic>
    </p:spTree>
    <p:extLst>
      <p:ext uri="{BB962C8B-B14F-4D97-AF65-F5344CB8AC3E}">
        <p14:creationId xmlns:p14="http://schemas.microsoft.com/office/powerpoint/2010/main" val="2074670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470520" y="1535741"/>
            <a:ext cx="5850360" cy="34218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ts val="1009"/>
              </a:lnSpc>
            </a:pPr>
            <a:r>
              <a:rPr lang="en-US" sz="1200" b="0" strike="noStrike" spc="-1" dirty="0">
                <a:solidFill>
                  <a:srgbClr val="000000"/>
                </a:solidFill>
                <a:latin typeface="Courier New"/>
              </a:rPr>
              <a:t>#!/</a:t>
            </a:r>
            <a:r>
              <a:rPr lang="en-US" sz="1200" b="0" strike="noStrike" spc="-1" dirty="0" err="1">
                <a:solidFill>
                  <a:srgbClr val="000000"/>
                </a:solidFill>
                <a:latin typeface="Courier New"/>
              </a:rPr>
              <a:t>usr</a:t>
            </a:r>
            <a:r>
              <a:rPr lang="en-US" sz="1200" b="0" strike="noStrike" spc="-1" dirty="0">
                <a:solidFill>
                  <a:srgbClr val="000000"/>
                </a:solidFill>
                <a:latin typeface="Courier New"/>
              </a:rPr>
              <a:t>/bin/</a:t>
            </a:r>
            <a:r>
              <a:rPr lang="en-US" sz="1200" b="0" strike="noStrike" spc="-1" dirty="0" err="1">
                <a:solidFill>
                  <a:srgbClr val="000000"/>
                </a:solidFill>
                <a:latin typeface="Courier New"/>
              </a:rPr>
              <a:t>env</a:t>
            </a:r>
            <a:r>
              <a:rPr lang="en-US" sz="1200" b="0" strike="noStrike" spc="-1" dirty="0">
                <a:solidFill>
                  <a:srgbClr val="000000"/>
                </a:solidFill>
                <a:latin typeface="Courier New"/>
              </a:rPr>
              <a:t> node</a:t>
            </a:r>
            <a:endParaRPr lang="en-US" sz="1200" b="0" strike="noStrike" spc="-1" dirty="0">
              <a:latin typeface="Arial"/>
            </a:endParaRPr>
          </a:p>
          <a:p>
            <a:pPr>
              <a:lnSpc>
                <a:spcPts val="1009"/>
              </a:lnSpc>
            </a:pPr>
            <a:r>
              <a:rPr lang="en-US" sz="1200" b="0" strike="noStrike" spc="-1" dirty="0" err="1">
                <a:solidFill>
                  <a:srgbClr val="000000"/>
                </a:solidFill>
                <a:latin typeface="Courier New"/>
              </a:rPr>
              <a:t>var</a:t>
            </a:r>
            <a:r>
              <a:rPr lang="en-US" sz="1200" b="0" strike="noStrike" spc="-1" dirty="0">
                <a:solidFill>
                  <a:srgbClr val="000000"/>
                </a:solidFill>
                <a:latin typeface="Courier New"/>
              </a:rPr>
              <a:t> b = require('</a:t>
            </a:r>
            <a:r>
              <a:rPr lang="en-US" sz="1200" b="0" strike="noStrike" spc="-1" dirty="0" err="1">
                <a:solidFill>
                  <a:srgbClr val="000000"/>
                </a:solidFill>
                <a:latin typeface="Courier New"/>
              </a:rPr>
              <a:t>bonescript</a:t>
            </a:r>
            <a:r>
              <a:rPr lang="en-US" sz="1200" b="0" strike="noStrike" spc="-1" dirty="0">
                <a:solidFill>
                  <a:srgbClr val="000000"/>
                </a:solidFill>
                <a:latin typeface="Courier New"/>
              </a:rPr>
              <a:t>');</a:t>
            </a:r>
            <a:endParaRPr lang="en-US" sz="1200" b="0" strike="noStrike" spc="-1" dirty="0">
              <a:latin typeface="Arial"/>
            </a:endParaRPr>
          </a:p>
          <a:p>
            <a:pPr>
              <a:lnSpc>
                <a:spcPts val="1009"/>
              </a:lnSpc>
            </a:pPr>
            <a:r>
              <a:rPr lang="en-US" sz="1200" b="0" strike="noStrike" spc="-1" dirty="0" err="1">
                <a:solidFill>
                  <a:srgbClr val="000000"/>
                </a:solidFill>
                <a:latin typeface="Courier New"/>
              </a:rPr>
              <a:t>var</a:t>
            </a:r>
            <a:r>
              <a:rPr lang="en-US" sz="1200" b="0" strike="noStrike" spc="-1" dirty="0">
                <a:solidFill>
                  <a:srgbClr val="000000"/>
                </a:solidFill>
                <a:latin typeface="Courier New"/>
              </a:rPr>
              <a:t> button = "P2_33";</a:t>
            </a:r>
            <a:endParaRPr lang="en-US" sz="1200" b="0" strike="noStrike" spc="-1" dirty="0">
              <a:latin typeface="Arial"/>
            </a:endParaRPr>
          </a:p>
          <a:p>
            <a:pPr>
              <a:lnSpc>
                <a:spcPts val="1009"/>
              </a:lnSpc>
            </a:pPr>
            <a:endParaRPr lang="en-US" sz="1200" b="0" strike="noStrike" spc="-1" dirty="0">
              <a:latin typeface="Arial"/>
            </a:endParaRPr>
          </a:p>
          <a:p>
            <a:pPr>
              <a:lnSpc>
                <a:spcPts val="1009"/>
              </a:lnSpc>
            </a:pPr>
            <a:r>
              <a:rPr lang="en-US" sz="1200" b="0" strike="noStrike" spc="-1" dirty="0" err="1">
                <a:solidFill>
                  <a:srgbClr val="000000"/>
                </a:solidFill>
                <a:latin typeface="Courier New"/>
              </a:rPr>
              <a:t>console.log</a:t>
            </a:r>
            <a:r>
              <a:rPr lang="en-US" sz="1200" b="0" strike="noStrike" spc="-1" dirty="0">
                <a:solidFill>
                  <a:srgbClr val="000000"/>
                </a:solidFill>
                <a:latin typeface="Courier New"/>
              </a:rPr>
              <a:t>('Hit ^C to stop');</a:t>
            </a:r>
            <a:endParaRPr lang="en-US" sz="1200" b="0" strike="noStrike" spc="-1" dirty="0">
              <a:latin typeface="Arial"/>
            </a:endParaRPr>
          </a:p>
          <a:p>
            <a:pPr>
              <a:lnSpc>
                <a:spcPts val="1009"/>
              </a:lnSpc>
            </a:pPr>
            <a:r>
              <a:rPr lang="en-US" sz="1200" b="0" strike="noStrike" spc="-1" dirty="0" err="1">
                <a:solidFill>
                  <a:srgbClr val="000000"/>
                </a:solidFill>
                <a:latin typeface="Courier New"/>
              </a:rPr>
              <a:t>b.pinMode</a:t>
            </a:r>
            <a:r>
              <a:rPr lang="en-US" sz="1200" b="0" strike="noStrike" spc="-1" dirty="0">
                <a:solidFill>
                  <a:srgbClr val="000000"/>
                </a:solidFill>
                <a:latin typeface="Courier New"/>
              </a:rPr>
              <a:t>(button, </a:t>
            </a:r>
            <a:r>
              <a:rPr lang="en-US" sz="1200" b="0" strike="noStrike" spc="-1" dirty="0" err="1">
                <a:solidFill>
                  <a:srgbClr val="000000"/>
                </a:solidFill>
                <a:latin typeface="Courier New"/>
              </a:rPr>
              <a:t>b.INPUT</a:t>
            </a:r>
            <a:r>
              <a:rPr lang="en-US" sz="1200" b="0" strike="noStrike" spc="-1" dirty="0">
                <a:solidFill>
                  <a:srgbClr val="000000"/>
                </a:solidFill>
                <a:latin typeface="Courier New"/>
              </a:rPr>
              <a:t>, 7, null, null, </a:t>
            </a:r>
            <a:r>
              <a:rPr lang="en-US" sz="1200" b="0" strike="noStrike" spc="-1" dirty="0" err="1">
                <a:solidFill>
                  <a:srgbClr val="000000"/>
                </a:solidFill>
                <a:latin typeface="Courier New"/>
              </a:rPr>
              <a:t>doAttach</a:t>
            </a:r>
            <a:r>
              <a:rPr lang="en-US" sz="1200" b="0" strike="noStrike" spc="-1" dirty="0">
                <a:solidFill>
                  <a:srgbClr val="000000"/>
                </a:solidFill>
                <a:latin typeface="Courier New"/>
              </a:rPr>
              <a:t>);</a:t>
            </a:r>
            <a:endParaRPr lang="en-US" sz="1200" b="0" strike="noStrike" spc="-1" dirty="0">
              <a:latin typeface="Arial"/>
            </a:endParaRPr>
          </a:p>
          <a:p>
            <a:pPr>
              <a:lnSpc>
                <a:spcPts val="1009"/>
              </a:lnSpc>
            </a:pPr>
            <a:endParaRPr lang="en-US" sz="1200" b="0" strike="noStrike" spc="-1" dirty="0">
              <a:latin typeface="Arial"/>
            </a:endParaRPr>
          </a:p>
          <a:p>
            <a:pPr>
              <a:lnSpc>
                <a:spcPts val="1009"/>
              </a:lnSpc>
            </a:pPr>
            <a:r>
              <a:rPr lang="en-US" sz="1200" b="0" strike="noStrike" spc="-1" dirty="0">
                <a:solidFill>
                  <a:srgbClr val="000000"/>
                </a:solidFill>
                <a:latin typeface="Courier New"/>
              </a:rPr>
              <a:t>function </a:t>
            </a:r>
            <a:r>
              <a:rPr lang="en-US" sz="1200" b="0" strike="noStrike" spc="-1" dirty="0" err="1">
                <a:solidFill>
                  <a:srgbClr val="000000"/>
                </a:solidFill>
                <a:latin typeface="Courier New"/>
              </a:rPr>
              <a:t>doAttach</a:t>
            </a:r>
            <a:r>
              <a:rPr lang="en-US" sz="1200" b="0" strike="noStrike" spc="-1" dirty="0">
                <a:solidFill>
                  <a:srgbClr val="000000"/>
                </a:solidFill>
                <a:latin typeface="Courier New"/>
              </a:rPr>
              <a:t>(err, x) {</a:t>
            </a:r>
            <a:endParaRPr lang="en-US" sz="1200" b="0" strike="noStrike" spc="-1" dirty="0">
              <a:latin typeface="Arial"/>
            </a:endParaRPr>
          </a:p>
          <a:p>
            <a:pPr>
              <a:lnSpc>
                <a:spcPts val="1009"/>
              </a:lnSpc>
            </a:pPr>
            <a:r>
              <a:rPr lang="en-US" sz="1200" b="0" strike="noStrike" spc="-1" dirty="0">
                <a:solidFill>
                  <a:srgbClr val="000000"/>
                </a:solidFill>
                <a:latin typeface="Courier New"/>
              </a:rPr>
              <a:t>  if(err) {</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r>
              <a:rPr lang="en-US" sz="1200" b="0" strike="noStrike" spc="-1" dirty="0" err="1">
                <a:solidFill>
                  <a:srgbClr val="000000"/>
                </a:solidFill>
                <a:latin typeface="Courier New"/>
              </a:rPr>
              <a:t>console.log</a:t>
            </a:r>
            <a:r>
              <a:rPr lang="en-US" sz="1200" b="0" strike="noStrike" spc="-1" dirty="0">
                <a:solidFill>
                  <a:srgbClr val="000000"/>
                </a:solidFill>
                <a:latin typeface="Courier New"/>
              </a:rPr>
              <a:t>('</a:t>
            </a:r>
            <a:r>
              <a:rPr lang="en-US" sz="1200" b="0" strike="noStrike" spc="-1" dirty="0" err="1">
                <a:solidFill>
                  <a:srgbClr val="000000"/>
                </a:solidFill>
                <a:latin typeface="Courier New"/>
              </a:rPr>
              <a:t>pinMode</a:t>
            </a:r>
            <a:r>
              <a:rPr lang="en-US" sz="1200" b="0" strike="noStrike" spc="-1" dirty="0">
                <a:solidFill>
                  <a:srgbClr val="000000"/>
                </a:solidFill>
                <a:latin typeface="Courier New"/>
              </a:rPr>
              <a:t> err = ' + err);</a:t>
            </a:r>
            <a:endParaRPr lang="en-US" sz="1200" b="0" strike="noStrike" spc="-1" dirty="0">
              <a:latin typeface="Arial"/>
            </a:endParaRPr>
          </a:p>
          <a:p>
            <a:pPr>
              <a:lnSpc>
                <a:spcPts val="1009"/>
              </a:lnSpc>
            </a:pPr>
            <a:r>
              <a:rPr lang="en-US" sz="1200" b="0" strike="noStrike" spc="-1" dirty="0">
                <a:solidFill>
                  <a:srgbClr val="000000"/>
                </a:solidFill>
                <a:latin typeface="Courier New"/>
              </a:rPr>
              <a:t>    return;</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r>
              <a:rPr lang="en-US" sz="1200" b="0" strike="noStrike" spc="-1" dirty="0" err="1">
                <a:solidFill>
                  <a:srgbClr val="000000"/>
                </a:solidFill>
                <a:latin typeface="Courier New"/>
              </a:rPr>
              <a:t>b.attachInterrupt</a:t>
            </a:r>
            <a:r>
              <a:rPr lang="en-US" sz="1200" b="0" strike="noStrike" spc="-1" dirty="0">
                <a:solidFill>
                  <a:srgbClr val="000000"/>
                </a:solidFill>
                <a:latin typeface="Courier New"/>
              </a:rPr>
              <a:t>(button, true, </a:t>
            </a:r>
            <a:r>
              <a:rPr lang="en-US" sz="1200" b="0" strike="noStrike" spc="-1" dirty="0" err="1">
                <a:solidFill>
                  <a:srgbClr val="000000"/>
                </a:solidFill>
                <a:latin typeface="Courier New"/>
              </a:rPr>
              <a:t>b.CHANGE</a:t>
            </a:r>
            <a:r>
              <a:rPr lang="en-US" sz="1200" b="0" strike="noStrike" spc="-1" dirty="0">
                <a:solidFill>
                  <a:srgbClr val="000000"/>
                </a:solidFill>
                <a:latin typeface="Courier New"/>
              </a:rPr>
              <a:t>, </a:t>
            </a:r>
            <a:r>
              <a:rPr lang="en-US" sz="1200" b="0" strike="noStrike" spc="-1" dirty="0" err="1">
                <a:solidFill>
                  <a:srgbClr val="000000"/>
                </a:solidFill>
                <a:latin typeface="Courier New"/>
              </a:rPr>
              <a:t>printStatus</a:t>
            </a:r>
            <a:r>
              <a:rPr lang="en-US" sz="1200" b="0" strike="noStrike" spc="-1" dirty="0">
                <a:solidFill>
                  <a:srgbClr val="000000"/>
                </a:solidFill>
                <a:latin typeface="Courier New"/>
              </a:rPr>
              <a:t>);</a:t>
            </a:r>
            <a:endParaRPr lang="en-US" sz="1200" b="0" strike="noStrike" spc="-1" dirty="0">
              <a:latin typeface="Arial"/>
            </a:endParaRPr>
          </a:p>
          <a:p>
            <a:pPr>
              <a:lnSpc>
                <a:spcPts val="1009"/>
              </a:lnSpc>
            </a:pPr>
            <a:r>
              <a:rPr lang="en-US" sz="1200" b="0" strike="noStrike" spc="-1" dirty="0">
                <a:solidFill>
                  <a:srgbClr val="000000"/>
                </a:solidFill>
                <a:latin typeface="Courier New"/>
              </a:rPr>
              <a:t>}</a:t>
            </a:r>
            <a:endParaRPr lang="en-US" sz="1200" b="0" strike="noStrike" spc="-1" dirty="0">
              <a:latin typeface="Arial"/>
            </a:endParaRPr>
          </a:p>
          <a:p>
            <a:pPr>
              <a:lnSpc>
                <a:spcPts val="1009"/>
              </a:lnSpc>
            </a:pPr>
            <a:endParaRPr lang="en-US" sz="1200" b="0" strike="noStrike" spc="-1" dirty="0">
              <a:latin typeface="Arial"/>
            </a:endParaRPr>
          </a:p>
          <a:p>
            <a:pPr>
              <a:lnSpc>
                <a:spcPts val="1009"/>
              </a:lnSpc>
            </a:pPr>
            <a:r>
              <a:rPr lang="en-US" sz="1200" b="0" strike="noStrike" spc="-1" dirty="0">
                <a:solidFill>
                  <a:srgbClr val="000000"/>
                </a:solidFill>
                <a:latin typeface="Courier New"/>
              </a:rPr>
              <a:t>function </a:t>
            </a:r>
            <a:r>
              <a:rPr lang="en-US" sz="1200" b="0" strike="noStrike" spc="-1" dirty="0" err="1">
                <a:solidFill>
                  <a:srgbClr val="000000"/>
                </a:solidFill>
                <a:latin typeface="Courier New"/>
              </a:rPr>
              <a:t>printStatus</a:t>
            </a:r>
            <a:r>
              <a:rPr lang="en-US" sz="1200" b="0" strike="noStrike" spc="-1" dirty="0">
                <a:solidFill>
                  <a:srgbClr val="000000"/>
                </a:solidFill>
                <a:latin typeface="Courier New"/>
              </a:rPr>
              <a:t>(err, x) {</a:t>
            </a:r>
            <a:endParaRPr lang="en-US" sz="1200" b="0" strike="noStrike" spc="-1" dirty="0">
              <a:latin typeface="Arial"/>
            </a:endParaRPr>
          </a:p>
          <a:p>
            <a:pPr>
              <a:lnSpc>
                <a:spcPts val="1009"/>
              </a:lnSpc>
            </a:pPr>
            <a:r>
              <a:rPr lang="en-US" sz="1200" b="0" strike="noStrike" spc="-1" dirty="0">
                <a:solidFill>
                  <a:srgbClr val="000000"/>
                </a:solidFill>
                <a:latin typeface="Courier New"/>
              </a:rPr>
              <a:t>  if(err) {</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r>
              <a:rPr lang="en-US" sz="1200" b="0" strike="noStrike" spc="-1" dirty="0" err="1">
                <a:solidFill>
                  <a:srgbClr val="000000"/>
                </a:solidFill>
                <a:latin typeface="Courier New"/>
              </a:rPr>
              <a:t>console.log</a:t>
            </a:r>
            <a:r>
              <a:rPr lang="en-US" sz="1200" b="0" strike="noStrike" spc="-1" dirty="0">
                <a:solidFill>
                  <a:srgbClr val="000000"/>
                </a:solidFill>
                <a:latin typeface="Courier New"/>
              </a:rPr>
              <a:t>('</a:t>
            </a:r>
            <a:r>
              <a:rPr lang="en-US" sz="1200" b="0" strike="noStrike" spc="-1" dirty="0" err="1">
                <a:solidFill>
                  <a:srgbClr val="000000"/>
                </a:solidFill>
                <a:latin typeface="Courier New"/>
              </a:rPr>
              <a:t>attachInterrupt</a:t>
            </a:r>
            <a:r>
              <a:rPr lang="en-US" sz="1200" b="0" strike="noStrike" spc="-1" dirty="0">
                <a:solidFill>
                  <a:srgbClr val="000000"/>
                </a:solidFill>
                <a:latin typeface="Courier New"/>
              </a:rPr>
              <a:t> err = ' + err);</a:t>
            </a:r>
            <a:endParaRPr lang="en-US" sz="1200" b="0" strike="noStrike" spc="-1" dirty="0">
              <a:latin typeface="Arial"/>
            </a:endParaRPr>
          </a:p>
          <a:p>
            <a:pPr>
              <a:lnSpc>
                <a:spcPts val="1009"/>
              </a:lnSpc>
            </a:pPr>
            <a:r>
              <a:rPr lang="en-US" sz="1200" b="0" strike="noStrike" spc="-1" dirty="0">
                <a:solidFill>
                  <a:srgbClr val="000000"/>
                </a:solidFill>
                <a:latin typeface="Courier New"/>
              </a:rPr>
              <a:t>    return;</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endParaRPr lang="en-US" sz="1200" b="0" strike="noStrike" spc="-1" dirty="0">
              <a:latin typeface="Arial"/>
            </a:endParaRPr>
          </a:p>
          <a:p>
            <a:pPr>
              <a:lnSpc>
                <a:spcPts val="1009"/>
              </a:lnSpc>
            </a:pPr>
            <a:r>
              <a:rPr lang="en-US" sz="1200" b="0" strike="noStrike" spc="-1" dirty="0">
                <a:solidFill>
                  <a:srgbClr val="000000"/>
                </a:solidFill>
                <a:latin typeface="Courier New"/>
              </a:rPr>
              <a:t>  if(</a:t>
            </a:r>
            <a:r>
              <a:rPr lang="en-US" sz="1200" b="0" strike="noStrike" spc="-1" dirty="0" err="1">
                <a:solidFill>
                  <a:srgbClr val="000000"/>
                </a:solidFill>
                <a:latin typeface="Courier New"/>
              </a:rPr>
              <a:t>x.attached</a:t>
            </a:r>
            <a:r>
              <a:rPr lang="en-US" sz="1200" b="0" strike="noStrike" spc="-1" dirty="0">
                <a:solidFill>
                  <a:srgbClr val="000000"/>
                </a:solidFill>
                <a:latin typeface="Courier New"/>
              </a:rPr>
              <a:t>) {</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r>
              <a:rPr lang="en-US" sz="1200" b="0" strike="noStrike" spc="-1" dirty="0" err="1">
                <a:solidFill>
                  <a:srgbClr val="000000"/>
                </a:solidFill>
                <a:latin typeface="Courier New"/>
              </a:rPr>
              <a:t>console.log</a:t>
            </a:r>
            <a:r>
              <a:rPr lang="en-US" sz="1200" b="0" strike="noStrike" spc="-1" dirty="0">
                <a:solidFill>
                  <a:srgbClr val="000000"/>
                </a:solidFill>
                <a:latin typeface="Courier New"/>
              </a:rPr>
              <a:t>("Interrupt handler attached");</a:t>
            </a:r>
            <a:endParaRPr lang="en-US" sz="1200" b="0" strike="noStrike" spc="-1" dirty="0">
              <a:latin typeface="Arial"/>
            </a:endParaRPr>
          </a:p>
          <a:p>
            <a:pPr>
              <a:lnSpc>
                <a:spcPts val="1009"/>
              </a:lnSpc>
            </a:pPr>
            <a:r>
              <a:rPr lang="en-US" sz="1200" b="0" strike="noStrike" spc="-1" dirty="0">
                <a:solidFill>
                  <a:srgbClr val="000000"/>
                </a:solidFill>
                <a:latin typeface="Courier New"/>
              </a:rPr>
              <a:t>    return;</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endParaRPr lang="en-US" sz="1200" b="0" strike="noStrike" spc="-1" dirty="0">
              <a:latin typeface="Arial"/>
            </a:endParaRPr>
          </a:p>
          <a:p>
            <a:pPr>
              <a:lnSpc>
                <a:spcPts val="1009"/>
              </a:lnSpc>
            </a:pPr>
            <a:r>
              <a:rPr lang="en-US" sz="1200" b="0" strike="noStrike" spc="-1" dirty="0">
                <a:solidFill>
                  <a:srgbClr val="000000"/>
                </a:solidFill>
                <a:latin typeface="Courier New"/>
              </a:rPr>
              <a:t>  </a:t>
            </a:r>
            <a:r>
              <a:rPr lang="en-US" sz="1200" b="0" strike="noStrike" spc="-1" dirty="0" err="1">
                <a:solidFill>
                  <a:srgbClr val="000000"/>
                </a:solidFill>
                <a:latin typeface="Courier New"/>
              </a:rPr>
              <a:t>process.stdout.write</a:t>
            </a:r>
            <a:r>
              <a:rPr lang="en-US" sz="1200" b="0" strike="noStrike" spc="-1" dirty="0">
                <a:solidFill>
                  <a:srgbClr val="000000"/>
                </a:solidFill>
                <a:latin typeface="Courier New"/>
              </a:rPr>
              <a:t>('value = ' + </a:t>
            </a:r>
            <a:r>
              <a:rPr lang="en-US" sz="1200" b="0" strike="noStrike" spc="-1" dirty="0" err="1">
                <a:solidFill>
                  <a:srgbClr val="000000"/>
                </a:solidFill>
                <a:latin typeface="Courier New"/>
              </a:rPr>
              <a:t>x.value</a:t>
            </a:r>
            <a:r>
              <a:rPr lang="en-US" sz="1200" b="0" strike="noStrike" spc="-1" dirty="0">
                <a:solidFill>
                  <a:srgbClr val="000000"/>
                </a:solidFill>
                <a:latin typeface="Courier New"/>
              </a:rPr>
              <a:t> + '          \r');</a:t>
            </a:r>
            <a:endParaRPr lang="en-US" sz="1200" b="0" strike="noStrike" spc="-1" dirty="0">
              <a:latin typeface="Arial"/>
            </a:endParaRPr>
          </a:p>
          <a:p>
            <a:pPr>
              <a:lnSpc>
                <a:spcPts val="1009"/>
              </a:lnSpc>
            </a:pPr>
            <a:r>
              <a:rPr lang="en-US" sz="1200" b="0" strike="noStrike" spc="-1" dirty="0">
                <a:solidFill>
                  <a:srgbClr val="000000"/>
                </a:solidFill>
                <a:latin typeface="Courier New"/>
              </a:rPr>
              <a:t>}</a:t>
            </a:r>
            <a:endParaRPr lang="en-US" sz="1200" b="0" strike="noStrike" spc="-1" dirty="0">
              <a:latin typeface="Arial"/>
            </a:endParaRPr>
          </a:p>
        </p:txBody>
      </p:sp>
      <p:sp>
        <p:nvSpPr>
          <p:cNvPr id="87" name="CustomShape 2"/>
          <p:cNvSpPr/>
          <p:nvPr/>
        </p:nvSpPr>
        <p:spPr>
          <a:xfrm>
            <a:off x="355320" y="463680"/>
            <a:ext cx="7247160" cy="48349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Read a </a:t>
            </a:r>
            <a:r>
              <a:rPr lang="en-US" sz="1600" b="1" strike="noStrike" spc="-1" dirty="0" smtClean="0">
                <a:solidFill>
                  <a:srgbClr val="000000"/>
                </a:solidFill>
                <a:latin typeface="Arial"/>
              </a:rPr>
              <a:t>button</a:t>
            </a:r>
            <a:endParaRPr lang="en-US" sz="1600" b="0" strike="noStrike" spc="-1" dirty="0">
              <a:latin typeface="Arial"/>
            </a:endParaRPr>
          </a:p>
        </p:txBody>
      </p:sp>
      <p:sp>
        <p:nvSpPr>
          <p:cNvPr id="88" name="CustomShape 3"/>
          <p:cNvSpPr/>
          <p:nvPr/>
        </p:nvSpPr>
        <p:spPr>
          <a:xfrm>
            <a:off x="425160" y="1197341"/>
            <a:ext cx="1356120" cy="345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20000"/>
              </a:lnSpc>
            </a:pPr>
            <a:r>
              <a:rPr lang="en-US" sz="1400" b="1" strike="noStrike" spc="-1" dirty="0" err="1">
                <a:solidFill>
                  <a:srgbClr val="000000"/>
                </a:solidFill>
                <a:latin typeface="Arial"/>
              </a:rPr>
              <a:t>pushbutton.js</a:t>
            </a:r>
            <a:endParaRPr lang="en-US" sz="14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CustomShape 1"/>
          <p:cNvSpPr/>
          <p:nvPr/>
        </p:nvSpPr>
        <p:spPr>
          <a:xfrm>
            <a:off x="355320" y="463680"/>
            <a:ext cx="7247160" cy="2572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Read an analog </a:t>
            </a:r>
            <a:r>
              <a:rPr lang="en-US" sz="1600" b="1" strike="noStrike" spc="-1" dirty="0" smtClean="0">
                <a:solidFill>
                  <a:srgbClr val="000000"/>
                </a:solidFill>
                <a:latin typeface="Arial"/>
              </a:rPr>
              <a:t>sensor</a:t>
            </a:r>
            <a:br>
              <a:rPr lang="en-US" sz="1600" b="1" strike="noStrike" spc="-1" dirty="0" smtClean="0">
                <a:solidFill>
                  <a:srgbClr val="000000"/>
                </a:solidFill>
                <a:latin typeface="Arial"/>
              </a:rPr>
            </a:br>
            <a:endParaRPr lang="en-US" sz="16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Sense the external world by reading a variable analog input</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a:solidFill>
                  <a:srgbClr val="000000"/>
                </a:solidFill>
                <a:latin typeface="Arial"/>
              </a:rPr>
              <a:t>Reading a light sensor attached to an analog input pin. </a:t>
            </a:r>
            <a:endParaRPr lang="en-US" sz="1100" b="0" strike="noStrike" spc="-1" dirty="0">
              <a:latin typeface="Arial"/>
            </a:endParaRPr>
          </a:p>
          <a:p>
            <a:pPr>
              <a:lnSpc>
                <a:spcPct val="120000"/>
              </a:lnSpc>
            </a:pPr>
            <a:r>
              <a:rPr lang="en-US" sz="1100" b="1" strike="noStrike" spc="-1" dirty="0">
                <a:solidFill>
                  <a:srgbClr val="000000"/>
                </a:solidFill>
                <a:latin typeface="Arial"/>
              </a:rPr>
              <a:t>Do this in the Cloud9 IDE:</a:t>
            </a:r>
            <a:endParaRPr lang="en-US" sz="1100" b="0" strike="noStrike" spc="-1" dirty="0">
              <a:latin typeface="Arial"/>
            </a:endParaRPr>
          </a:p>
          <a:p>
            <a:pPr>
              <a:lnSpc>
                <a:spcPct val="120000"/>
              </a:lnSpc>
            </a:pPr>
            <a:r>
              <a:rPr lang="en-US" sz="1100" b="0" strike="noStrike" spc="-1" dirty="0">
                <a:solidFill>
                  <a:srgbClr val="000000"/>
                </a:solidFill>
                <a:latin typeface="Arial"/>
              </a:rPr>
              <a:t>1. Navigate to </a:t>
            </a:r>
            <a:r>
              <a:rPr lang="en-US" sz="1200" b="1" strike="noStrike" spc="-1" dirty="0" err="1">
                <a:solidFill>
                  <a:srgbClr val="21409A"/>
                </a:solidFill>
                <a:latin typeface="Arial"/>
              </a:rPr>
              <a:t>TechLab</a:t>
            </a:r>
            <a:r>
              <a:rPr lang="en-US" sz="1200" b="1" strike="noStrike" spc="-1" dirty="0">
                <a:solidFill>
                  <a:srgbClr val="21409A"/>
                </a:solidFill>
                <a:latin typeface="Arial"/>
              </a:rPr>
              <a:t>/</a:t>
            </a:r>
            <a:r>
              <a:rPr lang="en-US" sz="1200" b="1" strike="noStrike" spc="-1" dirty="0" err="1">
                <a:solidFill>
                  <a:srgbClr val="21409A"/>
                </a:solidFill>
                <a:latin typeface="Arial"/>
              </a:rPr>
              <a:t>analogIn.js</a:t>
            </a:r>
            <a:r>
              <a:rPr lang="en-US" sz="1100" b="0" strike="noStrike" spc="-1" dirty="0">
                <a:solidFill>
                  <a:srgbClr val="000000"/>
                </a:solidFill>
                <a:latin typeface="Arial"/>
              </a:rPr>
              <a:t> and double-click on it.</a:t>
            </a:r>
            <a:r>
              <a:rPr dirty="0"/>
              <a:t/>
            </a:r>
            <a:br>
              <a:rPr dirty="0"/>
            </a:br>
            <a:r>
              <a:rPr lang="en-US" sz="1100" b="0" strike="noStrike" spc="-1" dirty="0">
                <a:solidFill>
                  <a:srgbClr val="000000"/>
                </a:solidFill>
                <a:latin typeface="Arial"/>
              </a:rPr>
              <a:t>2. Click the Run button in the toolbar to execute the script in the active file window</a:t>
            </a:r>
            <a:endParaRPr lang="en-US" sz="1100" b="0" strike="noStrike" spc="-1" dirty="0">
              <a:latin typeface="Arial"/>
            </a:endParaRPr>
          </a:p>
          <a:p>
            <a:pPr>
              <a:lnSpc>
                <a:spcPct val="120000"/>
              </a:lnSpc>
            </a:pPr>
            <a:r>
              <a:rPr lang="en-US" sz="1100" b="0" strike="noStrike" spc="-1" dirty="0">
                <a:solidFill>
                  <a:srgbClr val="000000"/>
                </a:solidFill>
                <a:latin typeface="Arial"/>
              </a:rPr>
              <a:t>3. Cover the light sensor and check the output in the configuration window.  Click the Stop button to halt the program</a:t>
            </a:r>
            <a:r>
              <a:rPr lang="en-US" sz="1100" b="0" strike="noStrike" spc="-1" dirty="0" smtClean="0">
                <a:solidFill>
                  <a:srgbClr val="000000"/>
                </a:solidFill>
                <a:latin typeface="Arial"/>
              </a:rPr>
              <a:t>.</a:t>
            </a:r>
            <a:br>
              <a:rPr lang="en-US" sz="1100" b="0" strike="noStrike" spc="-1" dirty="0" smtClean="0">
                <a:solidFill>
                  <a:srgbClr val="000000"/>
                </a:solidFill>
                <a:latin typeface="Arial"/>
              </a:rPr>
            </a:br>
            <a:endParaRPr lang="en-US" sz="1100" b="0" strike="noStrike" spc="-1" dirty="0">
              <a:latin typeface="Arial"/>
            </a:endParaRPr>
          </a:p>
          <a:p>
            <a:pPr>
              <a:lnSpc>
                <a:spcPct val="120000"/>
              </a:lnSpc>
            </a:pPr>
            <a:r>
              <a:rPr lang="en-US" sz="1100" b="1" strike="noStrike" spc="-1" dirty="0">
                <a:solidFill>
                  <a:srgbClr val="000000"/>
                </a:solidFill>
                <a:latin typeface="Arial"/>
                <a:ea typeface="Noto Sans CJK SC Regular"/>
              </a:rPr>
              <a:t>Challenge #1</a:t>
            </a:r>
            <a:r>
              <a:rPr lang="en-US" sz="1100" b="0" strike="noStrike" spc="-1" dirty="0">
                <a:solidFill>
                  <a:srgbClr val="000000"/>
                </a:solidFill>
                <a:latin typeface="Arial"/>
              </a:rPr>
              <a:t>: Can you change how often the light sensor is read? What happens and why?</a:t>
            </a:r>
            <a:endParaRPr lang="en-US" sz="1100" b="0" strike="noStrike" spc="-1" dirty="0">
              <a:latin typeface="Arial"/>
            </a:endParaRPr>
          </a:p>
          <a:p>
            <a:pPr>
              <a:lnSpc>
                <a:spcPct val="120000"/>
              </a:lnSpc>
            </a:pPr>
            <a:r>
              <a:rPr lang="en-US" sz="1100" b="1" strike="noStrike" spc="-1" dirty="0">
                <a:solidFill>
                  <a:srgbClr val="000000"/>
                </a:solidFill>
                <a:latin typeface="Arial"/>
              </a:rPr>
              <a:t>Challenge #2</a:t>
            </a:r>
            <a:r>
              <a:rPr lang="en-US" sz="1100" b="0" strike="noStrike" spc="-1" dirty="0">
                <a:solidFill>
                  <a:srgbClr val="000000"/>
                </a:solidFill>
                <a:latin typeface="Arial"/>
              </a:rPr>
              <a:t>: Can you activate the USR3 LED based upon a voltage threshold from the light sensor?</a:t>
            </a:r>
            <a:endParaRPr lang="en-US" sz="1100" b="0" strike="noStrike" spc="-1" dirty="0">
              <a:latin typeface="Arial"/>
            </a:endParaRPr>
          </a:p>
          <a:p>
            <a:pPr>
              <a:lnSpc>
                <a:spcPct val="120000"/>
              </a:lnSpc>
            </a:pPr>
            <a:r>
              <a:rPr lang="en-US" sz="1100" b="1" strike="noStrike" spc="-1" dirty="0">
                <a:solidFill>
                  <a:srgbClr val="000000"/>
                </a:solidFill>
                <a:latin typeface="Arial"/>
                <a:ea typeface="Noto Sans CJK SC Regular"/>
              </a:rPr>
              <a:t>Challenge #3</a:t>
            </a:r>
            <a:r>
              <a:rPr lang="en-US" sz="1100" b="0" strike="noStrike" spc="-1" dirty="0">
                <a:solidFill>
                  <a:srgbClr val="000000"/>
                </a:solidFill>
                <a:latin typeface="Arial"/>
                <a:ea typeface="Noto Sans CJK SC Regular"/>
              </a:rPr>
              <a:t>: </a:t>
            </a:r>
            <a:r>
              <a:rPr lang="en-US" sz="1100" b="1" strike="noStrike" spc="-1" dirty="0" smtClean="0">
                <a:solidFill>
                  <a:srgbClr val="000000"/>
                </a:solidFill>
                <a:latin typeface="Arial"/>
                <a:ea typeface="Noto Sans CJK SC Regular"/>
              </a:rPr>
              <a:t>(Advanced Coding Lab) </a:t>
            </a:r>
            <a:br>
              <a:rPr lang="en-US" sz="1100" b="1" strike="noStrike" spc="-1" dirty="0" smtClean="0">
                <a:solidFill>
                  <a:srgbClr val="000000"/>
                </a:solidFill>
                <a:latin typeface="Arial"/>
                <a:ea typeface="Noto Sans CJK SC Regular"/>
              </a:rPr>
            </a:br>
            <a:r>
              <a:rPr lang="en-US" sz="1100" b="0" strike="noStrike" spc="-1" dirty="0" smtClean="0">
                <a:solidFill>
                  <a:srgbClr val="000000"/>
                </a:solidFill>
                <a:latin typeface="Arial"/>
              </a:rPr>
              <a:t>Try </a:t>
            </a:r>
            <a:r>
              <a:rPr lang="en-US" sz="1100" b="0" strike="noStrike" spc="-1" dirty="0">
                <a:solidFill>
                  <a:srgbClr val="000000"/>
                </a:solidFill>
                <a:latin typeface="Arial"/>
              </a:rPr>
              <a:t>using the I2C accelerometer input from /sys/bus/</a:t>
            </a:r>
            <a:r>
              <a:rPr lang="en-US" sz="1100" b="0" strike="noStrike" spc="-1" dirty="0" err="1">
                <a:solidFill>
                  <a:srgbClr val="000000"/>
                </a:solidFill>
                <a:latin typeface="Arial"/>
              </a:rPr>
              <a:t>iio</a:t>
            </a:r>
            <a:r>
              <a:rPr lang="en-US" sz="1100" b="0" strike="noStrike" spc="-1" dirty="0">
                <a:solidFill>
                  <a:srgbClr val="000000"/>
                </a:solidFill>
                <a:latin typeface="Arial"/>
              </a:rPr>
              <a:t>/devices/iio:device1/</a:t>
            </a:r>
            <a:r>
              <a:rPr lang="en-US" sz="1100" b="0" strike="noStrike" spc="-1" dirty="0" err="1">
                <a:solidFill>
                  <a:srgbClr val="000000"/>
                </a:solidFill>
                <a:latin typeface="Arial"/>
              </a:rPr>
              <a:t>in_accel_x_raw</a:t>
            </a:r>
            <a:r>
              <a:rPr lang="en-US" sz="1100" b="0" strike="noStrike" spc="-1" dirty="0">
                <a:solidFill>
                  <a:srgbClr val="000000"/>
                </a:solidFill>
                <a:latin typeface="Arial"/>
              </a:rPr>
              <a:t>. </a:t>
            </a:r>
            <a:r>
              <a:rPr lang="en-US" sz="1100" b="0" strike="noStrike" spc="-1" dirty="0" smtClean="0">
                <a:solidFill>
                  <a:srgbClr val="000000"/>
                </a:solidFill>
                <a:latin typeface="Arial"/>
              </a:rPr>
              <a:t/>
            </a:r>
            <a:br>
              <a:rPr lang="en-US" sz="1100" b="0" strike="noStrike" spc="-1" dirty="0" smtClean="0">
                <a:solidFill>
                  <a:srgbClr val="000000"/>
                </a:solidFill>
                <a:latin typeface="Arial"/>
              </a:rPr>
            </a:br>
            <a:r>
              <a:rPr lang="en-US" sz="1100" b="0" strike="noStrike" spc="-1" dirty="0" smtClean="0">
                <a:solidFill>
                  <a:srgbClr val="000000"/>
                </a:solidFill>
                <a:latin typeface="Arial"/>
              </a:rPr>
              <a:t>Hint</a:t>
            </a:r>
            <a:r>
              <a:rPr lang="en-US" sz="1100" b="0" strike="noStrike" spc="-1" dirty="0">
                <a:solidFill>
                  <a:srgbClr val="000000"/>
                </a:solidFill>
                <a:latin typeface="Arial"/>
              </a:rPr>
              <a:t>: use </a:t>
            </a:r>
            <a:r>
              <a:rPr lang="en-US" sz="1100" b="0" strike="noStrike" spc="-1" dirty="0" err="1">
                <a:solidFill>
                  <a:srgbClr val="000000"/>
                </a:solidFill>
                <a:latin typeface="Arial"/>
              </a:rPr>
              <a:t>b.readTextFile</a:t>
            </a:r>
            <a:r>
              <a:rPr lang="en-US" sz="1100" b="0" strike="noStrike" spc="-1" dirty="0">
                <a:solidFill>
                  <a:srgbClr val="000000"/>
                </a:solidFill>
                <a:latin typeface="Arial"/>
              </a:rPr>
              <a:t>()</a:t>
            </a:r>
            <a:endParaRPr lang="en-US" sz="1100" b="0" strike="noStrike" spc="-1" dirty="0">
              <a:latin typeface="Arial"/>
            </a:endParaRPr>
          </a:p>
        </p:txBody>
      </p:sp>
      <p:pic>
        <p:nvPicPr>
          <p:cNvPr id="92" name="Picture 3"/>
          <p:cNvPicPr/>
          <p:nvPr/>
        </p:nvPicPr>
        <p:blipFill>
          <a:blip r:embed="rId2"/>
          <a:stretch/>
        </p:blipFill>
        <p:spPr>
          <a:xfrm>
            <a:off x="185400" y="4155626"/>
            <a:ext cx="7417080" cy="3816918"/>
          </a:xfrm>
          <a:prstGeom prst="rect">
            <a:avLst/>
          </a:prstGeom>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CustomShape 1"/>
          <p:cNvSpPr/>
          <p:nvPr/>
        </p:nvSpPr>
        <p:spPr>
          <a:xfrm>
            <a:off x="355320" y="463680"/>
            <a:ext cx="7247160" cy="48349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Read an analog </a:t>
            </a:r>
            <a:r>
              <a:rPr lang="en-US" sz="1600" b="1" strike="noStrike" spc="-1" dirty="0" smtClean="0">
                <a:solidFill>
                  <a:srgbClr val="000000"/>
                </a:solidFill>
                <a:latin typeface="Arial"/>
              </a:rPr>
              <a:t>sensor</a:t>
            </a:r>
            <a:endParaRPr lang="en-US" sz="1600" b="0" strike="noStrike" spc="-1" dirty="0">
              <a:latin typeface="Arial"/>
            </a:endParaRPr>
          </a:p>
        </p:txBody>
      </p:sp>
      <p:sp>
        <p:nvSpPr>
          <p:cNvPr id="91" name="CustomShape 2"/>
          <p:cNvSpPr/>
          <p:nvPr/>
        </p:nvSpPr>
        <p:spPr>
          <a:xfrm>
            <a:off x="369360" y="1247766"/>
            <a:ext cx="1112400" cy="34524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20000"/>
              </a:lnSpc>
            </a:pPr>
            <a:r>
              <a:rPr lang="en-US" sz="1400" b="1" strike="noStrike" spc="-1">
                <a:solidFill>
                  <a:srgbClr val="000000"/>
                </a:solidFill>
                <a:latin typeface="Arial"/>
              </a:rPr>
              <a:t>analogIn.js</a:t>
            </a:r>
            <a:endParaRPr lang="en-US" sz="1400" b="0" strike="noStrike" spc="-1">
              <a:latin typeface="Arial"/>
            </a:endParaRPr>
          </a:p>
        </p:txBody>
      </p:sp>
      <p:sp>
        <p:nvSpPr>
          <p:cNvPr id="93" name="TextShape 3"/>
          <p:cNvSpPr txBox="1"/>
          <p:nvPr/>
        </p:nvSpPr>
        <p:spPr>
          <a:xfrm>
            <a:off x="378720" y="1544406"/>
            <a:ext cx="6580080" cy="4442040"/>
          </a:xfrm>
          <a:prstGeom prst="rect">
            <a:avLst/>
          </a:prstGeom>
          <a:noFill/>
          <a:ln>
            <a:noFill/>
          </a:ln>
        </p:spPr>
        <p:txBody>
          <a:bodyPr lIns="90000" tIns="45000" rIns="90000" bIns="45000"/>
          <a:lstStyle/>
          <a:p>
            <a:pPr>
              <a:lnSpc>
                <a:spcPts val="1440"/>
              </a:lnSpc>
            </a:pPr>
            <a:r>
              <a:rPr lang="en-US" sz="1400" b="0" strike="noStrike" spc="-1" dirty="0">
                <a:latin typeface="Courier New"/>
              </a:rPr>
              <a:t>#!/</a:t>
            </a:r>
            <a:r>
              <a:rPr lang="en-US" sz="1400" b="0" strike="noStrike" spc="-1" dirty="0" err="1">
                <a:latin typeface="Courier New"/>
              </a:rPr>
              <a:t>usr</a:t>
            </a:r>
            <a:r>
              <a:rPr lang="en-US" sz="1400" b="0" strike="noStrike" spc="-1" dirty="0">
                <a:latin typeface="Courier New"/>
              </a:rPr>
              <a:t>/bin/</a:t>
            </a:r>
            <a:r>
              <a:rPr lang="en-US" sz="1400" b="0" strike="noStrike" spc="-1" dirty="0" err="1">
                <a:latin typeface="Courier New"/>
              </a:rPr>
              <a:t>env</a:t>
            </a:r>
            <a:r>
              <a:rPr lang="en-US" sz="1400" b="0" strike="noStrike" spc="-1" dirty="0">
                <a:latin typeface="Courier New"/>
              </a:rPr>
              <a:t> node</a:t>
            </a:r>
            <a:endParaRPr lang="en-US" sz="1400" b="0" strike="noStrike" spc="-1" dirty="0">
              <a:latin typeface="Arial"/>
            </a:endParaRPr>
          </a:p>
          <a:p>
            <a:pPr>
              <a:lnSpc>
                <a:spcPts val="1440"/>
              </a:lnSpc>
            </a:pPr>
            <a:r>
              <a:rPr lang="en-US" sz="1400" b="0" strike="noStrike" spc="-1" dirty="0" err="1">
                <a:latin typeface="Courier New"/>
              </a:rPr>
              <a:t>var</a:t>
            </a:r>
            <a:r>
              <a:rPr lang="en-US" sz="1400" b="0" strike="noStrike" spc="-1" dirty="0">
                <a:latin typeface="Courier New"/>
              </a:rPr>
              <a:t> b = require('</a:t>
            </a:r>
            <a:r>
              <a:rPr lang="en-US" sz="1400" b="0" strike="noStrike" spc="-1" dirty="0" err="1">
                <a:latin typeface="Courier New"/>
              </a:rPr>
              <a:t>bonescript</a:t>
            </a:r>
            <a:r>
              <a:rPr lang="en-US" sz="1400" b="0" strike="noStrike" spc="-1" dirty="0">
                <a:latin typeface="Courier New"/>
              </a:rPr>
              <a:t>');</a:t>
            </a:r>
            <a:endParaRPr lang="en-US" sz="1400" b="0" strike="noStrike" spc="-1" dirty="0">
              <a:latin typeface="Arial"/>
            </a:endParaRPr>
          </a:p>
          <a:p>
            <a:pPr>
              <a:lnSpc>
                <a:spcPts val="1440"/>
              </a:lnSpc>
            </a:pPr>
            <a:r>
              <a:rPr lang="en-US" sz="1400" b="0" strike="noStrike" spc="-1" dirty="0" err="1">
                <a:latin typeface="Courier New"/>
              </a:rPr>
              <a:t>var</a:t>
            </a:r>
            <a:r>
              <a:rPr lang="en-US" sz="1400" b="0" strike="noStrike" spc="-1" dirty="0">
                <a:latin typeface="Courier New"/>
              </a:rPr>
              <a:t> pin = 'P1_19';</a:t>
            </a:r>
            <a:endParaRPr lang="en-US" sz="1400" b="0" strike="noStrike" spc="-1" dirty="0">
              <a:latin typeface="Arial"/>
            </a:endParaRPr>
          </a:p>
          <a:p>
            <a:pPr>
              <a:lnSpc>
                <a:spcPts val="1440"/>
              </a:lnSpc>
            </a:pPr>
            <a:endParaRPr lang="en-US" sz="1400" b="0" strike="noStrike" spc="-1" dirty="0">
              <a:latin typeface="Arial"/>
            </a:endParaRPr>
          </a:p>
          <a:p>
            <a:pPr>
              <a:lnSpc>
                <a:spcPts val="1440"/>
              </a:lnSpc>
            </a:pPr>
            <a:r>
              <a:rPr lang="en-US" sz="1400" b="0" strike="noStrike" spc="-1" dirty="0" err="1">
                <a:latin typeface="Courier New"/>
              </a:rPr>
              <a:t>console.log</a:t>
            </a:r>
            <a:r>
              <a:rPr lang="en-US" sz="1400" b="0" strike="noStrike" spc="-1" dirty="0">
                <a:latin typeface="Courier New"/>
              </a:rPr>
              <a:t>('Hit ^C to stop');</a:t>
            </a:r>
            <a:endParaRPr lang="en-US" sz="1400" b="0" strike="noStrike" spc="-1" dirty="0">
              <a:latin typeface="Arial"/>
            </a:endParaRPr>
          </a:p>
          <a:p>
            <a:pPr>
              <a:lnSpc>
                <a:spcPts val="1440"/>
              </a:lnSpc>
            </a:pPr>
            <a:r>
              <a:rPr lang="en-US" sz="1400" b="0" strike="noStrike" spc="-1" dirty="0" err="1">
                <a:latin typeface="Courier New"/>
              </a:rPr>
              <a:t>doAnalogRead</a:t>
            </a:r>
            <a:r>
              <a:rPr lang="en-US" sz="1400" b="0" strike="noStrike" spc="-1" dirty="0">
                <a:latin typeface="Courier New"/>
              </a:rPr>
              <a:t>();</a:t>
            </a:r>
            <a:endParaRPr lang="en-US" sz="1400" b="0" strike="noStrike" spc="-1" dirty="0">
              <a:latin typeface="Arial"/>
            </a:endParaRPr>
          </a:p>
          <a:p>
            <a:pPr>
              <a:lnSpc>
                <a:spcPts val="1440"/>
              </a:lnSpc>
            </a:pPr>
            <a:endParaRPr lang="en-US" sz="1400" b="0" strike="noStrike" spc="-1" dirty="0">
              <a:latin typeface="Arial"/>
            </a:endParaRPr>
          </a:p>
          <a:p>
            <a:pPr>
              <a:lnSpc>
                <a:spcPts val="1440"/>
              </a:lnSpc>
            </a:pPr>
            <a:r>
              <a:rPr lang="en-US" sz="1400" b="0" strike="noStrike" spc="-1" dirty="0">
                <a:latin typeface="Courier New"/>
              </a:rPr>
              <a:t>function </a:t>
            </a:r>
            <a:r>
              <a:rPr lang="en-US" sz="1400" b="0" strike="noStrike" spc="-1" dirty="0" err="1">
                <a:latin typeface="Courier New"/>
              </a:rPr>
              <a:t>printStatus</a:t>
            </a:r>
            <a:r>
              <a:rPr lang="en-US" sz="1400" b="0" strike="noStrike" spc="-1" dirty="0">
                <a:latin typeface="Courier New"/>
              </a:rPr>
              <a:t>(err, x) {</a:t>
            </a:r>
            <a:endParaRPr lang="en-US" sz="1400" b="0" strike="noStrike" spc="-1" dirty="0">
              <a:latin typeface="Arial"/>
            </a:endParaRPr>
          </a:p>
          <a:p>
            <a:pPr>
              <a:lnSpc>
                <a:spcPts val="1440"/>
              </a:lnSpc>
            </a:pPr>
            <a:r>
              <a:rPr lang="en-US" sz="1400" b="0" strike="noStrike" spc="-1" dirty="0">
                <a:latin typeface="Courier New"/>
              </a:rPr>
              <a:t>  if(err) {</a:t>
            </a:r>
            <a:r>
              <a:rPr lang="en-US" sz="1400" b="0" strike="noStrike" spc="-1" dirty="0" err="1">
                <a:latin typeface="Courier New"/>
              </a:rPr>
              <a:t>console.log</a:t>
            </a:r>
            <a:r>
              <a:rPr lang="en-US" sz="1400" b="0" strike="noStrike" spc="-1" dirty="0">
                <a:latin typeface="Courier New"/>
              </a:rPr>
              <a:t>('Got error: ' + err); return;};</a:t>
            </a:r>
            <a:endParaRPr lang="en-US" sz="1400" b="0" strike="noStrike" spc="-1" dirty="0">
              <a:latin typeface="Arial"/>
            </a:endParaRPr>
          </a:p>
          <a:p>
            <a:pPr>
              <a:lnSpc>
                <a:spcPts val="1440"/>
              </a:lnSpc>
            </a:pPr>
            <a:r>
              <a:rPr lang="en-US" sz="1400" b="0" strike="noStrike" spc="-1" dirty="0">
                <a:latin typeface="Courier New"/>
              </a:rPr>
              <a:t>  </a:t>
            </a:r>
            <a:r>
              <a:rPr lang="en-US" sz="1400" b="0" strike="noStrike" spc="-1" dirty="0" err="1">
                <a:latin typeface="Courier New"/>
              </a:rPr>
              <a:t>process.stdout.write</a:t>
            </a:r>
            <a:r>
              <a:rPr lang="en-US" sz="1400" b="0" strike="noStrike" spc="-1" dirty="0">
                <a:latin typeface="Courier New"/>
              </a:rPr>
              <a:t>(pin + ': ' + (x*100).</a:t>
            </a:r>
            <a:r>
              <a:rPr lang="en-US" sz="1400" b="0" strike="noStrike" spc="-1" dirty="0" err="1">
                <a:latin typeface="Courier New"/>
              </a:rPr>
              <a:t>toFixed</a:t>
            </a:r>
            <a:r>
              <a:rPr lang="en-US" sz="1400" b="0" strike="noStrike" spc="-1" dirty="0">
                <a:latin typeface="Courier New"/>
              </a:rPr>
              <a:t>(1) +</a:t>
            </a:r>
            <a:endParaRPr lang="en-US" sz="1400" b="0" strike="noStrike" spc="-1" dirty="0">
              <a:latin typeface="Arial"/>
            </a:endParaRPr>
          </a:p>
          <a:p>
            <a:pPr>
              <a:lnSpc>
                <a:spcPts val="1440"/>
              </a:lnSpc>
            </a:pPr>
            <a:r>
              <a:rPr lang="en-US" sz="1400" b="0" strike="noStrike" spc="-1" dirty="0">
                <a:latin typeface="Courier New"/>
              </a:rPr>
              <a:t>    '%, ' + (1.8*x).</a:t>
            </a:r>
            <a:r>
              <a:rPr lang="en-US" sz="1400" b="0" strike="noStrike" spc="-1" dirty="0" err="1">
                <a:latin typeface="Courier New"/>
              </a:rPr>
              <a:t>toFixed</a:t>
            </a:r>
            <a:r>
              <a:rPr lang="en-US" sz="1400" b="0" strike="noStrike" spc="-1" dirty="0">
                <a:latin typeface="Courier New"/>
              </a:rPr>
              <a:t>(3) + 'V   \r');</a:t>
            </a:r>
            <a:endParaRPr lang="en-US" sz="1400" b="0" strike="noStrike" spc="-1" dirty="0">
              <a:latin typeface="Arial"/>
            </a:endParaRPr>
          </a:p>
          <a:p>
            <a:pPr>
              <a:lnSpc>
                <a:spcPts val="1440"/>
              </a:lnSpc>
            </a:pPr>
            <a:r>
              <a:rPr lang="en-US" sz="1400" b="0" strike="noStrike" spc="-1" dirty="0">
                <a:latin typeface="Courier New"/>
              </a:rPr>
              <a:t>  </a:t>
            </a:r>
            <a:r>
              <a:rPr lang="en-US" sz="1400" b="0" strike="noStrike" spc="-1" dirty="0" err="1">
                <a:latin typeface="Courier New"/>
              </a:rPr>
              <a:t>setTimeout</a:t>
            </a:r>
            <a:r>
              <a:rPr lang="en-US" sz="1400" b="0" strike="noStrike" spc="-1" dirty="0">
                <a:latin typeface="Courier New"/>
              </a:rPr>
              <a:t>(</a:t>
            </a:r>
            <a:r>
              <a:rPr lang="en-US" sz="1400" b="0" strike="noStrike" spc="-1" dirty="0" err="1">
                <a:latin typeface="Courier New"/>
              </a:rPr>
              <a:t>doAnalogRead</a:t>
            </a:r>
            <a:r>
              <a:rPr lang="en-US" sz="1400" b="0" strike="noStrike" spc="-1" dirty="0">
                <a:latin typeface="Courier New"/>
              </a:rPr>
              <a:t>, 100);</a:t>
            </a:r>
            <a:endParaRPr lang="en-US" sz="1400" b="0" strike="noStrike" spc="-1" dirty="0">
              <a:latin typeface="Arial"/>
            </a:endParaRPr>
          </a:p>
          <a:p>
            <a:pPr>
              <a:lnSpc>
                <a:spcPts val="1440"/>
              </a:lnSpc>
            </a:pPr>
            <a:r>
              <a:rPr lang="en-US" sz="1400" b="0" strike="noStrike" spc="-1" dirty="0">
                <a:latin typeface="Courier New"/>
              </a:rPr>
              <a:t>}</a:t>
            </a:r>
            <a:endParaRPr lang="en-US" sz="1400" b="0" strike="noStrike" spc="-1" dirty="0">
              <a:latin typeface="Arial"/>
            </a:endParaRPr>
          </a:p>
          <a:p>
            <a:pPr>
              <a:lnSpc>
                <a:spcPts val="1440"/>
              </a:lnSpc>
            </a:pPr>
            <a:endParaRPr lang="en-US" sz="1400" b="0" strike="noStrike" spc="-1" dirty="0">
              <a:latin typeface="Arial"/>
            </a:endParaRPr>
          </a:p>
          <a:p>
            <a:pPr>
              <a:lnSpc>
                <a:spcPts val="1440"/>
              </a:lnSpc>
            </a:pPr>
            <a:r>
              <a:rPr lang="en-US" sz="1400" b="0" strike="noStrike" spc="-1" dirty="0">
                <a:latin typeface="Courier New"/>
              </a:rPr>
              <a:t>function </a:t>
            </a:r>
            <a:r>
              <a:rPr lang="en-US" sz="1400" b="0" strike="noStrike" spc="-1" dirty="0" err="1">
                <a:latin typeface="Courier New"/>
              </a:rPr>
              <a:t>doAnalogRead</a:t>
            </a:r>
            <a:r>
              <a:rPr lang="en-US" sz="1400" b="0" strike="noStrike" spc="-1" dirty="0">
                <a:latin typeface="Courier New"/>
              </a:rPr>
              <a:t>() {</a:t>
            </a:r>
            <a:endParaRPr lang="en-US" sz="1400" b="0" strike="noStrike" spc="-1" dirty="0">
              <a:latin typeface="Arial"/>
            </a:endParaRPr>
          </a:p>
          <a:p>
            <a:pPr>
              <a:lnSpc>
                <a:spcPts val="1440"/>
              </a:lnSpc>
            </a:pPr>
            <a:r>
              <a:rPr lang="en-US" sz="1400" b="0" strike="noStrike" spc="-1" dirty="0">
                <a:latin typeface="Courier New"/>
              </a:rPr>
              <a:t>  </a:t>
            </a:r>
            <a:r>
              <a:rPr lang="en-US" sz="1400" b="0" strike="noStrike" spc="-1" dirty="0" err="1">
                <a:latin typeface="Courier New"/>
              </a:rPr>
              <a:t>b.analogRead</a:t>
            </a:r>
            <a:r>
              <a:rPr lang="en-US" sz="1400" b="0" strike="noStrike" spc="-1" dirty="0">
                <a:latin typeface="Courier New"/>
              </a:rPr>
              <a:t>(pin, </a:t>
            </a:r>
            <a:r>
              <a:rPr lang="en-US" sz="1400" b="0" strike="noStrike" spc="-1" dirty="0" err="1">
                <a:latin typeface="Courier New"/>
              </a:rPr>
              <a:t>printStatus</a:t>
            </a:r>
            <a:r>
              <a:rPr lang="en-US" sz="1400" b="0" strike="noStrike" spc="-1" dirty="0">
                <a:latin typeface="Courier New"/>
              </a:rPr>
              <a:t>);</a:t>
            </a:r>
            <a:endParaRPr lang="en-US" sz="1400" b="0" strike="noStrike" spc="-1" dirty="0">
              <a:latin typeface="Arial"/>
            </a:endParaRPr>
          </a:p>
          <a:p>
            <a:pPr>
              <a:lnSpc>
                <a:spcPts val="1440"/>
              </a:lnSpc>
            </a:pPr>
            <a:r>
              <a:rPr lang="en-US" sz="1400" b="0" strike="noStrike" spc="-1" dirty="0">
                <a:latin typeface="Courier New"/>
              </a:rPr>
              <a:t>}</a:t>
            </a:r>
            <a:endParaRPr lang="en-US" sz="1400" b="0" strike="noStrike" spc="-1" dirty="0">
              <a:latin typeface="Arial"/>
            </a:endParaRPr>
          </a:p>
        </p:txBody>
      </p:sp>
    </p:spTree>
    <p:extLst>
      <p:ext uri="{BB962C8B-B14F-4D97-AF65-F5344CB8AC3E}">
        <p14:creationId xmlns:p14="http://schemas.microsoft.com/office/powerpoint/2010/main" val="3336251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CustomShape 2"/>
          <p:cNvSpPr/>
          <p:nvPr/>
        </p:nvSpPr>
        <p:spPr>
          <a:xfrm>
            <a:off x="355320" y="463680"/>
            <a:ext cx="7247160" cy="2372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20000"/>
              </a:lnSpc>
            </a:pPr>
            <a:r>
              <a:rPr lang="en-US" sz="1600" b="1" strike="noStrike" spc="-1" dirty="0">
                <a:solidFill>
                  <a:srgbClr val="000000"/>
                </a:solidFill>
                <a:latin typeface="Arial"/>
              </a:rPr>
              <a:t>Fade an </a:t>
            </a:r>
            <a:r>
              <a:rPr lang="en-US" sz="1600" b="1" strike="noStrike" spc="-1" dirty="0" smtClean="0">
                <a:solidFill>
                  <a:srgbClr val="000000"/>
                </a:solidFill>
                <a:latin typeface="Arial"/>
              </a:rPr>
              <a:t>LED</a:t>
            </a:r>
            <a:br>
              <a:rPr lang="en-US" sz="1600" b="1" strike="noStrike" spc="-1" dirty="0" smtClean="0">
                <a:solidFill>
                  <a:srgbClr val="000000"/>
                </a:solidFill>
                <a:latin typeface="Arial"/>
              </a:rPr>
            </a:br>
            <a:endParaRPr lang="en-US" sz="1600" b="0" strike="noStrike" spc="-1" dirty="0">
              <a:latin typeface="Arial"/>
            </a:endParaRPr>
          </a:p>
          <a:p>
            <a:pPr>
              <a:lnSpc>
                <a:spcPct val="120000"/>
              </a:lnSpc>
            </a:pPr>
            <a:r>
              <a:rPr lang="en-US" sz="1100" b="1" strike="noStrike" spc="-1" dirty="0">
                <a:solidFill>
                  <a:srgbClr val="000000"/>
                </a:solidFill>
                <a:latin typeface="Arial"/>
              </a:rPr>
              <a:t>Goal: </a:t>
            </a:r>
            <a:r>
              <a:rPr lang="en-US" sz="1100" b="0" strike="noStrike" spc="-1" dirty="0">
                <a:solidFill>
                  <a:srgbClr val="000000"/>
                </a:solidFill>
                <a:latin typeface="Arial"/>
              </a:rPr>
              <a:t>Utilize a hardware pulse-width-modulator (PWM) to light an LED with variable brightness </a:t>
            </a:r>
            <a:endParaRPr lang="en-US" sz="1100" b="0" strike="noStrike" spc="-1" dirty="0">
              <a:latin typeface="Arial"/>
            </a:endParaRPr>
          </a:p>
          <a:p>
            <a:pPr>
              <a:lnSpc>
                <a:spcPct val="120000"/>
              </a:lnSpc>
            </a:pPr>
            <a:r>
              <a:rPr lang="en-US" sz="1100" b="1" strike="noStrike" spc="-1" dirty="0">
                <a:solidFill>
                  <a:srgbClr val="000000"/>
                </a:solidFill>
                <a:latin typeface="Arial"/>
              </a:rPr>
              <a:t>Overview: </a:t>
            </a:r>
            <a:r>
              <a:rPr lang="en-US" sz="1100" b="0" strike="noStrike" spc="-1" dirty="0">
                <a:solidFill>
                  <a:srgbClr val="000000"/>
                </a:solidFill>
                <a:latin typeface="Arial"/>
              </a:rPr>
              <a:t>Linux provides LED drivers that understand how to utilize PWM drivers, making use of </a:t>
            </a:r>
            <a:r>
              <a:rPr lang="en-US" sz="1100" b="0" strike="noStrike" spc="-1" dirty="0" err="1">
                <a:solidFill>
                  <a:srgbClr val="000000"/>
                </a:solidFill>
                <a:latin typeface="Arial"/>
              </a:rPr>
              <a:t>PocketBeagle’s</a:t>
            </a:r>
            <a:r>
              <a:rPr lang="en-US" sz="1100" b="0" strike="noStrike" spc="-1" dirty="0">
                <a:solidFill>
                  <a:srgbClr val="000000"/>
                </a:solidFill>
                <a:latin typeface="Arial"/>
              </a:rPr>
              <a:t> built-in PWM hardware. They are controlled with simple text files where you can set the brightness.</a:t>
            </a:r>
            <a:endParaRPr lang="en-US" sz="1100" b="0" strike="noStrike" spc="-1" dirty="0">
              <a:latin typeface="Arial"/>
            </a:endParaRPr>
          </a:p>
          <a:p>
            <a:pPr>
              <a:lnSpc>
                <a:spcPct val="120000"/>
              </a:lnSpc>
            </a:pPr>
            <a:r>
              <a:rPr lang="en-US" sz="1100" b="1" strike="noStrike" spc="-1" dirty="0">
                <a:solidFill>
                  <a:srgbClr val="000000"/>
                </a:solidFill>
                <a:latin typeface="Arial"/>
              </a:rPr>
              <a:t>Do this in the Cloud9 IDE:</a:t>
            </a:r>
            <a:endParaRPr lang="en-US" sz="1100" b="0" strike="noStrike" spc="-1" dirty="0">
              <a:latin typeface="Arial"/>
            </a:endParaRPr>
          </a:p>
          <a:p>
            <a:pPr>
              <a:lnSpc>
                <a:spcPct val="120000"/>
              </a:lnSpc>
            </a:pPr>
            <a:r>
              <a:rPr lang="en-US" sz="1100" b="0" strike="noStrike" spc="-1" dirty="0">
                <a:solidFill>
                  <a:srgbClr val="000000"/>
                </a:solidFill>
                <a:latin typeface="Arial"/>
              </a:rPr>
              <a:t>1. Navigate to </a:t>
            </a:r>
            <a:r>
              <a:rPr lang="en-US" sz="1200" b="1" strike="noStrike" spc="-1" dirty="0" err="1">
                <a:solidFill>
                  <a:srgbClr val="21409A"/>
                </a:solidFill>
                <a:latin typeface="Arial"/>
              </a:rPr>
              <a:t>TechLab</a:t>
            </a:r>
            <a:r>
              <a:rPr lang="en-US" sz="1200" b="1" strike="noStrike" spc="-1" dirty="0">
                <a:solidFill>
                  <a:srgbClr val="21409A"/>
                </a:solidFill>
                <a:latin typeface="Arial"/>
              </a:rPr>
              <a:t>/</a:t>
            </a:r>
            <a:r>
              <a:rPr lang="en-US" sz="1200" b="1" strike="noStrike" spc="-1" dirty="0" err="1">
                <a:solidFill>
                  <a:srgbClr val="21409A"/>
                </a:solidFill>
                <a:latin typeface="Arial"/>
              </a:rPr>
              <a:t>fadeLED.js</a:t>
            </a:r>
            <a:r>
              <a:rPr lang="en-US" sz="1100" b="0" strike="noStrike" spc="-1" dirty="0">
                <a:solidFill>
                  <a:srgbClr val="000000"/>
                </a:solidFill>
                <a:latin typeface="Arial"/>
              </a:rPr>
              <a:t> and double-click on it.</a:t>
            </a:r>
            <a:endParaRPr lang="en-US" sz="1100" b="0" strike="noStrike" spc="-1" dirty="0">
              <a:latin typeface="Arial"/>
            </a:endParaRPr>
          </a:p>
          <a:p>
            <a:pPr>
              <a:lnSpc>
                <a:spcPct val="120000"/>
              </a:lnSpc>
            </a:pPr>
            <a:r>
              <a:rPr lang="en-US" sz="1100" b="0" strike="noStrike" spc="-1" dirty="0">
                <a:solidFill>
                  <a:srgbClr val="000000"/>
                </a:solidFill>
                <a:latin typeface="Arial"/>
              </a:rPr>
              <a:t>2. Click the Run button in the toolbar to execute the script in the active file window</a:t>
            </a:r>
            <a:endParaRPr lang="en-US" sz="1100" b="0" strike="noStrike" spc="-1" dirty="0">
              <a:latin typeface="Arial"/>
            </a:endParaRPr>
          </a:p>
          <a:p>
            <a:pPr>
              <a:lnSpc>
                <a:spcPct val="120000"/>
              </a:lnSpc>
            </a:pPr>
            <a:r>
              <a:rPr lang="en-US" sz="1100" b="0" strike="noStrike" spc="-1" dirty="0">
                <a:solidFill>
                  <a:srgbClr val="000000"/>
                </a:solidFill>
                <a:latin typeface="Arial"/>
              </a:rPr>
              <a:t>3. You will see the run configuration window open with a Stop button.  Click the Stop button to halt the program</a:t>
            </a:r>
            <a:r>
              <a:rPr lang="en-US" sz="1100" b="0" strike="noStrike" spc="-1" dirty="0" smtClean="0">
                <a:solidFill>
                  <a:srgbClr val="000000"/>
                </a:solidFill>
                <a:latin typeface="Arial"/>
              </a:rPr>
              <a:t>.</a:t>
            </a:r>
            <a:br>
              <a:rPr lang="en-US" sz="1100" b="0" strike="noStrike" spc="-1" dirty="0" smtClean="0">
                <a:solidFill>
                  <a:srgbClr val="000000"/>
                </a:solidFill>
                <a:latin typeface="Arial"/>
              </a:rPr>
            </a:br>
            <a:endParaRPr lang="en-US" sz="1100" b="0" strike="noStrike" spc="-1" dirty="0">
              <a:latin typeface="Arial"/>
            </a:endParaRPr>
          </a:p>
          <a:p>
            <a:pPr>
              <a:lnSpc>
                <a:spcPct val="120000"/>
              </a:lnSpc>
            </a:pPr>
            <a:r>
              <a:rPr lang="en-US" sz="1100" b="1" strike="noStrike" spc="-1" dirty="0">
                <a:solidFill>
                  <a:srgbClr val="000000"/>
                </a:solidFill>
                <a:latin typeface="Arial"/>
              </a:rPr>
              <a:t>Challenge #1</a:t>
            </a:r>
            <a:r>
              <a:rPr lang="en-US" sz="1100" b="0" strike="noStrike" spc="-1" dirty="0">
                <a:solidFill>
                  <a:srgbClr val="000000"/>
                </a:solidFill>
                <a:latin typeface="Arial"/>
              </a:rPr>
              <a:t>: Try changing the fade interval, save the program and run again.</a:t>
            </a:r>
            <a:endParaRPr lang="en-US" sz="1100" b="0" strike="noStrike" spc="-1" dirty="0">
              <a:latin typeface="Arial"/>
            </a:endParaRPr>
          </a:p>
          <a:p>
            <a:pPr>
              <a:lnSpc>
                <a:spcPct val="120000"/>
              </a:lnSpc>
            </a:pPr>
            <a:r>
              <a:rPr lang="en-US" sz="1100" b="1" strike="noStrike" spc="-1" dirty="0">
                <a:solidFill>
                  <a:srgbClr val="000000"/>
                </a:solidFill>
                <a:latin typeface="Arial"/>
              </a:rPr>
              <a:t>Challenge #2</a:t>
            </a:r>
            <a:r>
              <a:rPr lang="en-US" sz="1100" b="0" strike="noStrike" spc="-1" dirty="0">
                <a:solidFill>
                  <a:srgbClr val="000000"/>
                </a:solidFill>
                <a:latin typeface="Arial"/>
              </a:rPr>
              <a:t>: Try using the light sensor input to set the LED brightness.</a:t>
            </a:r>
            <a:endParaRPr lang="en-US" sz="1100" b="0" strike="noStrike" spc="-1" dirty="0">
              <a:latin typeface="Arial"/>
            </a:endParaRPr>
          </a:p>
          <a:p>
            <a:pPr>
              <a:lnSpc>
                <a:spcPct val="120000"/>
              </a:lnSpc>
            </a:pPr>
            <a:r>
              <a:rPr lang="en-US" sz="1100" b="1" strike="noStrike" spc="-1" dirty="0">
                <a:solidFill>
                  <a:srgbClr val="000000"/>
                </a:solidFill>
                <a:latin typeface="Arial"/>
              </a:rPr>
              <a:t>Challenge #3</a:t>
            </a:r>
            <a:r>
              <a:rPr lang="en-US" sz="1100" b="0" strike="noStrike" spc="-1" dirty="0">
                <a:solidFill>
                  <a:srgbClr val="000000"/>
                </a:solidFill>
                <a:latin typeface="Arial"/>
              </a:rPr>
              <a:t>: </a:t>
            </a:r>
            <a:r>
              <a:rPr lang="en-US" sz="1100" b="1" strike="noStrike" spc="-1" dirty="0" smtClean="0">
                <a:solidFill>
                  <a:srgbClr val="000000"/>
                </a:solidFill>
                <a:latin typeface="Arial"/>
              </a:rPr>
              <a:t>(Advanced Coding Lab)</a:t>
            </a:r>
          </a:p>
          <a:p>
            <a:pPr>
              <a:lnSpc>
                <a:spcPct val="120000"/>
              </a:lnSpc>
            </a:pPr>
            <a:r>
              <a:rPr lang="en-US" sz="1100" b="0" strike="noStrike" spc="-1" dirty="0" smtClean="0">
                <a:solidFill>
                  <a:srgbClr val="000000"/>
                </a:solidFill>
                <a:latin typeface="Arial"/>
              </a:rPr>
              <a:t>Try </a:t>
            </a:r>
            <a:r>
              <a:rPr lang="en-US" sz="1100" b="0" strike="noStrike" spc="-1" dirty="0">
                <a:solidFill>
                  <a:srgbClr val="000000"/>
                </a:solidFill>
                <a:latin typeface="Arial"/>
              </a:rPr>
              <a:t>using the I2C accelerometer input for all 3 color LEDs..</a:t>
            </a:r>
            <a:endParaRPr lang="en-US" sz="1100" b="0" strike="noStrike" spc="-1" dirty="0">
              <a:latin typeface="Arial"/>
            </a:endParaRPr>
          </a:p>
        </p:txBody>
      </p:sp>
      <p:pic>
        <p:nvPicPr>
          <p:cNvPr id="97" name="Picture 3"/>
          <p:cNvPicPr/>
          <p:nvPr/>
        </p:nvPicPr>
        <p:blipFill>
          <a:blip r:embed="rId2"/>
          <a:stretch/>
        </p:blipFill>
        <p:spPr>
          <a:xfrm>
            <a:off x="130450" y="3934117"/>
            <a:ext cx="7536599" cy="4084031"/>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2361</TotalTime>
  <Words>1252</Words>
  <Application>Microsoft Macintosh PowerPoint</Application>
  <PresentationFormat>Custom</PresentationFormat>
  <Paragraphs>258</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Cathy Wicks</dc:creator>
  <dc:description/>
  <cp:lastModifiedBy>Cathy Wicks</cp:lastModifiedBy>
  <cp:revision>87</cp:revision>
  <cp:lastPrinted>2018-09-19T09:08:42Z</cp:lastPrinted>
  <dcterms:created xsi:type="dcterms:W3CDTF">2018-09-19T07:16:48Z</dcterms:created>
  <dcterms:modified xsi:type="dcterms:W3CDTF">2019-01-30T14:03:03Z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false</vt:bool>
  </property>
  <property fmtid="{D5CDD505-2E9C-101B-9397-08002B2CF9AE}" pid="10" name="ShareDoc">
    <vt:bool>false</vt:bool>
  </property>
  <property fmtid="{D5CDD505-2E9C-101B-9397-08002B2CF9AE}" pid="11" name="Slides">
    <vt:i4>13</vt:i4>
  </property>
</Properties>
</file>